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notesSlides/notesSlide9.xml" ContentType="application/vnd.openxmlformats-officedocument.presentationml.notesSlide+xml"/>
  <Override PartName="/ppt/charts/chart6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7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8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9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33"/>
  </p:notesMasterIdLst>
  <p:sldIdLst>
    <p:sldId id="321" r:id="rId2"/>
    <p:sldId id="331" r:id="rId3"/>
    <p:sldId id="304" r:id="rId4"/>
    <p:sldId id="325" r:id="rId5"/>
    <p:sldId id="326" r:id="rId6"/>
    <p:sldId id="355" r:id="rId7"/>
    <p:sldId id="299" r:id="rId8"/>
    <p:sldId id="300" r:id="rId9"/>
    <p:sldId id="308" r:id="rId10"/>
    <p:sldId id="302" r:id="rId11"/>
    <p:sldId id="311" r:id="rId12"/>
    <p:sldId id="310" r:id="rId13"/>
    <p:sldId id="312" r:id="rId14"/>
    <p:sldId id="322" r:id="rId15"/>
    <p:sldId id="301" r:id="rId16"/>
    <p:sldId id="298" r:id="rId17"/>
    <p:sldId id="307" r:id="rId18"/>
    <p:sldId id="349" r:id="rId19"/>
    <p:sldId id="350" r:id="rId20"/>
    <p:sldId id="351" r:id="rId21"/>
    <p:sldId id="353" r:id="rId22"/>
    <p:sldId id="256" r:id="rId23"/>
    <p:sldId id="343" r:id="rId24"/>
    <p:sldId id="357" r:id="rId25"/>
    <p:sldId id="345" r:id="rId26"/>
    <p:sldId id="346" r:id="rId27"/>
    <p:sldId id="356" r:id="rId28"/>
    <p:sldId id="333" r:id="rId29"/>
    <p:sldId id="334" r:id="rId30"/>
    <p:sldId id="270" r:id="rId31"/>
    <p:sldId id="279" r:id="rId3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Tetu intro" id="{A94F3DD3-C83A-46E9-A05B-387F23F859A4}">
          <p14:sldIdLst>
            <p14:sldId id="321"/>
            <p14:sldId id="331"/>
            <p14:sldId id="304"/>
            <p14:sldId id="325"/>
            <p14:sldId id="326"/>
            <p14:sldId id="355"/>
            <p14:sldId id="299"/>
          </p14:sldIdLst>
        </p14:section>
        <p14:section name="Market research" id="{DD1AC58E-8331-49B0-B416-0CD325DFE026}">
          <p14:sldIdLst>
            <p14:sldId id="300"/>
            <p14:sldId id="308"/>
            <p14:sldId id="302"/>
            <p14:sldId id="311"/>
            <p14:sldId id="310"/>
            <p14:sldId id="312"/>
            <p14:sldId id="322"/>
            <p14:sldId id="301"/>
            <p14:sldId id="298"/>
            <p14:sldId id="307"/>
          </p14:sldIdLst>
        </p14:section>
        <p14:section name="BMC &amp; Prototype" id="{62E947B2-A13E-45C2-B3BF-3D35FB9BF846}">
          <p14:sldIdLst>
            <p14:sldId id="349"/>
            <p14:sldId id="350"/>
            <p14:sldId id="351"/>
            <p14:sldId id="353"/>
            <p14:sldId id="256"/>
          </p14:sldIdLst>
        </p14:section>
        <p14:section name="Business Forecast &amp; Fundrasing" id="{5F0148D2-1A7C-4646-BE31-EA24FD3B12E4}">
          <p14:sldIdLst>
            <p14:sldId id="343"/>
            <p14:sldId id="357"/>
            <p14:sldId id="345"/>
            <p14:sldId id="346"/>
            <p14:sldId id="356"/>
            <p14:sldId id="333"/>
            <p14:sldId id="334"/>
            <p14:sldId id="270"/>
            <p14:sldId id="27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BFF"/>
    <a:srgbClr val="A8DBA7"/>
    <a:srgbClr val="77BE9C"/>
    <a:srgbClr val="2C4F52"/>
    <a:srgbClr val="D0F09F"/>
    <a:srgbClr val="BEEB7D"/>
    <a:srgbClr val="589EA5"/>
    <a:srgbClr val="93CFDD"/>
    <a:srgbClr val="47936F"/>
    <a:srgbClr val="8CC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69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1110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EBB-410E-8698-60A012FB1DF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EBB-410E-8698-60A012FB1DF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EBB-410E-8698-60A012FB1DF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EBB-410E-8698-60A012FB1DF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EBB-410E-8698-60A012FB1DF7}"/>
              </c:ext>
            </c:extLst>
          </c:dPt>
          <c:cat>
            <c:strRef>
              <c:f>Sheet1!$A$2:$A$6</c:f>
              <c:strCache>
                <c:ptCount val="5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  <c:pt idx="4">
                  <c:v>5th Qtr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0.2</c:v>
                </c:pt>
                <c:pt idx="1">
                  <c:v>0.2</c:v>
                </c:pt>
                <c:pt idx="2">
                  <c:v>0.2</c:v>
                </c:pt>
                <c:pt idx="3">
                  <c:v>0.2</c:v>
                </c:pt>
                <c:pt idx="4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EBB-410E-8698-60A012FB1D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08"/>
        <c:holeSize val="6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Concern</c:v>
                </c:pt>
              </c:strCache>
            </c:strRef>
          </c:tx>
          <c:spPr>
            <a:solidFill>
              <a:schemeClr val="bg2">
                <a:lumMod val="50000"/>
                <a:lumOff val="5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A8DBA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BAD-484D-9B90-AA6015627C71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BAD-484D-9B90-AA6015627C71}"/>
              </c:ext>
            </c:extLst>
          </c:dPt>
          <c:cat>
            <c:strRef>
              <c:f>Sheet1!$A$2:$A$3</c:f>
              <c:strCache>
                <c:ptCount val="2"/>
                <c:pt idx="0">
                  <c:v>Rating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4.2</c:v>
                </c:pt>
                <c:pt idx="1">
                  <c:v>0.8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BAD-484D-9B90-AA6015627C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77BE9C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A8DBA7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69E-4B34-9194-694216C0967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en-US" sz="700" b="1" i="0" u="none" strike="noStrike" kern="1200" baseline="0">
                    <a:solidFill>
                      <a:srgbClr val="D0F09F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Not at all</c:v>
                </c:pt>
                <c:pt idx="1">
                  <c:v>Little</c:v>
                </c:pt>
                <c:pt idx="2">
                  <c:v>Normal</c:v>
                </c:pt>
                <c:pt idx="3">
                  <c:v>Pretty</c:v>
                </c:pt>
                <c:pt idx="4">
                  <c:v>Optimal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3.4000000000000002E-2</c:v>
                </c:pt>
                <c:pt idx="1">
                  <c:v>7.8E-2</c:v>
                </c:pt>
                <c:pt idx="2">
                  <c:v>0.53400000000000003</c:v>
                </c:pt>
                <c:pt idx="3">
                  <c:v>0.27600000000000002</c:v>
                </c:pt>
                <c:pt idx="4">
                  <c:v>7.8E-2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69E-4B34-9194-694216C0967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361762943"/>
        <c:axId val="361764191"/>
      </c:barChart>
      <c:catAx>
        <c:axId val="36176294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en-US" sz="700" b="1" i="0" u="none" strike="noStrike" kern="1200" baseline="0">
                <a:solidFill>
                  <a:srgbClr val="D0F09F"/>
                </a:solidFill>
                <a:latin typeface="Montserrat" pitchFamily="2" charset="0"/>
                <a:ea typeface="+mn-ea"/>
                <a:cs typeface="+mn-cs"/>
              </a:defRPr>
            </a:pPr>
            <a:endParaRPr lang="en-US"/>
          </a:p>
        </c:txPr>
        <c:crossAx val="361764191"/>
        <c:crosses val="autoZero"/>
        <c:auto val="1"/>
        <c:lblAlgn val="ctr"/>
        <c:lblOffset val="100"/>
        <c:noMultiLvlLbl val="0"/>
      </c:catAx>
      <c:valAx>
        <c:axId val="361764191"/>
        <c:scaling>
          <c:orientation val="minMax"/>
        </c:scaling>
        <c:delete val="1"/>
        <c:axPos val="b"/>
        <c:majorGridlines>
          <c:spPr>
            <a:ln w="6350" cap="flat" cmpd="sng" algn="ctr">
              <a:solidFill>
                <a:schemeClr val="bg2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3617629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 algn="ctr">
        <a:defRPr lang="en-US" sz="700" b="1" i="0" u="none" strike="noStrike" kern="1200" baseline="0">
          <a:solidFill>
            <a:srgbClr val="D0F09F"/>
          </a:solidFill>
          <a:latin typeface="Montserrat" pitchFamily="2" charset="0"/>
          <a:ea typeface="+mn-ea"/>
          <a:cs typeface="+mn-cs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791758985060527E-2"/>
          <c:y val="6.9729333388571083E-2"/>
          <c:w val="0.93624976260984438"/>
          <c:h val="0.806363088675047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Note-taking demand</c:v>
                </c:pt>
              </c:strCache>
            </c:strRef>
          </c:tx>
          <c:spPr>
            <a:solidFill>
              <a:srgbClr val="A8DBA7"/>
            </a:solidFill>
            <a:ln>
              <a:noFill/>
            </a:ln>
            <a:effectLst/>
          </c:spPr>
          <c:invertIfNegative val="0"/>
          <c:dLbls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600" b="1" i="0" u="none" strike="noStrike" kern="1200" baseline="0">
                      <a:solidFill>
                        <a:srgbClr val="D0F09F"/>
                      </a:solidFill>
                      <a:latin typeface="Montserrat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0C41-41F0-88A1-C2B0CE7D6A5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600" b="1" i="0" u="none" strike="noStrike" kern="1200" baseline="0">
                    <a:solidFill>
                      <a:srgbClr val="D0F09F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Sheet1!$A$2:$A$6</c:f>
              <c:strCache>
                <c:ptCount val="5"/>
                <c:pt idx="0">
                  <c:v>Never</c:v>
                </c:pt>
                <c:pt idx="1">
                  <c:v>Rarely</c:v>
                </c:pt>
                <c:pt idx="2">
                  <c:v>Sometimes</c:v>
                </c:pt>
                <c:pt idx="3">
                  <c:v>Often</c:v>
                </c:pt>
                <c:pt idx="4">
                  <c:v>Usually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1.7000000000000001E-2</c:v>
                </c:pt>
                <c:pt idx="1">
                  <c:v>8.5999999999999993E-2</c:v>
                </c:pt>
                <c:pt idx="2">
                  <c:v>0.33600000000000002</c:v>
                </c:pt>
                <c:pt idx="3">
                  <c:v>0.20699999999999999</c:v>
                </c:pt>
                <c:pt idx="4">
                  <c:v>0.35299999999999998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41-41F0-88A1-C2B0CE7D6A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Overwhelming info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600" b="1" i="0" u="none" strike="noStrike" kern="1200" baseline="0">
                    <a:solidFill>
                      <a:srgbClr val="77BE9C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Never</c:v>
                </c:pt>
                <c:pt idx="1">
                  <c:v>Rarely</c:v>
                </c:pt>
                <c:pt idx="2">
                  <c:v>Sometimes</c:v>
                </c:pt>
                <c:pt idx="3">
                  <c:v>Often</c:v>
                </c:pt>
                <c:pt idx="4">
                  <c:v>Usually</c:v>
                </c:pt>
              </c:strCache>
            </c:strRef>
          </c:cat>
          <c:val>
            <c:numRef>
              <c:f>Sheet1!$C$2:$C$6</c:f>
              <c:numCache>
                <c:formatCode>0.00%</c:formatCode>
                <c:ptCount val="5"/>
                <c:pt idx="0">
                  <c:v>8.9999999999999993E-3</c:v>
                </c:pt>
                <c:pt idx="1">
                  <c:v>6.9000000000000006E-2</c:v>
                </c:pt>
                <c:pt idx="2">
                  <c:v>0.34499999999999997</c:v>
                </c:pt>
                <c:pt idx="3">
                  <c:v>0.26700000000000002</c:v>
                </c:pt>
                <c:pt idx="4" formatCode="0%">
                  <c:v>0.31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41-41F0-88A1-C2B0CE7D6A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6"/>
        <c:overlap val="-27"/>
        <c:axId val="710046335"/>
        <c:axId val="710039679"/>
      </c:barChart>
      <c:catAx>
        <c:axId val="7100463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1" i="0" u="none" strike="noStrike" kern="1200" baseline="0">
                <a:solidFill>
                  <a:schemeClr val="bg1">
                    <a:lumMod val="85000"/>
                  </a:schemeClr>
                </a:solidFill>
                <a:latin typeface="Montserrat" pitchFamily="2" charset="0"/>
                <a:ea typeface="+mn-ea"/>
                <a:cs typeface="+mn-cs"/>
              </a:defRPr>
            </a:pPr>
            <a:endParaRPr lang="en-US"/>
          </a:p>
        </c:txPr>
        <c:crossAx val="710039679"/>
        <c:crosses val="autoZero"/>
        <c:auto val="0"/>
        <c:lblAlgn val="ctr"/>
        <c:lblOffset val="100"/>
        <c:noMultiLvlLbl val="0"/>
      </c:catAx>
      <c:valAx>
        <c:axId val="710039679"/>
        <c:scaling>
          <c:orientation val="minMax"/>
        </c:scaling>
        <c:delete val="1"/>
        <c:axPos val="l"/>
        <c:majorGridlines>
          <c:spPr>
            <a:ln w="6350" cap="flat" cmpd="sng" algn="ctr">
              <a:solidFill>
                <a:schemeClr val="bg2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7100463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Frequency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33D-4CCD-B3D1-8B2582A8460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33D-4CCD-B3D1-8B2582A8460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33D-4CCD-B3D1-8B2582A84605}"/>
              </c:ext>
            </c:extLst>
          </c:dPt>
          <c:cat>
            <c:strRef>
              <c:f>Sheet1!$A$2:$A$4</c:f>
              <c:strCache>
                <c:ptCount val="3"/>
                <c:pt idx="0">
                  <c:v>Traditional</c:v>
                </c:pt>
                <c:pt idx="1">
                  <c:v>Digital</c:v>
                </c:pt>
                <c:pt idx="2">
                  <c:v>Hybrid</c:v>
                </c:pt>
              </c:strCache>
            </c:strRef>
          </c:cat>
          <c:val>
            <c:numRef>
              <c:f>Sheet1!$B$2:$B$4</c:f>
              <c:numCache>
                <c:formatCode>0.00%</c:formatCode>
                <c:ptCount val="3"/>
                <c:pt idx="0">
                  <c:v>5.1999999999999998E-2</c:v>
                </c:pt>
                <c:pt idx="1">
                  <c:v>0.224</c:v>
                </c:pt>
                <c:pt idx="2">
                  <c:v>0.72399999999999998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A33D-4CCD-B3D1-8B2582A846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en-US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rgbClr val="2F6D2D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6E6D-44CA-88A0-9FF3D647D99F}"/>
              </c:ext>
            </c:extLst>
          </c:dPt>
          <c:dLbls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700" b="1" i="0" u="none" strike="noStrike" kern="1200" baseline="0">
                      <a:solidFill>
                        <a:schemeClr val="bg1">
                          <a:lumMod val="95000"/>
                        </a:schemeClr>
                      </a:solidFill>
                      <a:latin typeface="Montserrat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3-6E6D-44CA-88A0-9FF3D647D9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700" b="1" i="0" u="none" strike="noStrike" kern="1200" baseline="0">
                    <a:solidFill>
                      <a:srgbClr val="173616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Organization level</c:v>
                </c:pt>
                <c:pt idx="1">
                  <c:v>Personalization</c:v>
                </c:pt>
                <c:pt idx="2">
                  <c:v>Cost</c:v>
                </c:pt>
                <c:pt idx="3">
                  <c:v>Synchrony, connectivity</c:v>
                </c:pt>
                <c:pt idx="4">
                  <c:v>User interface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 formatCode="0.00%">
                  <c:v>0.48299999999999998</c:v>
                </c:pt>
                <c:pt idx="1">
                  <c:v>0.5</c:v>
                </c:pt>
                <c:pt idx="2" formatCode="0.00%">
                  <c:v>0.51700000000000002</c:v>
                </c:pt>
                <c:pt idx="3">
                  <c:v>0.56000000000000005</c:v>
                </c:pt>
                <c:pt idx="4" formatCode="0.00%">
                  <c:v>0.70699999999999996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6D-44CA-88A0-9FF3D647D99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00"/>
        <c:axId val="710076287"/>
        <c:axId val="710076703"/>
      </c:barChart>
      <c:catAx>
        <c:axId val="710076287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10076703"/>
        <c:crosses val="autoZero"/>
        <c:auto val="1"/>
        <c:lblAlgn val="ctr"/>
        <c:lblOffset val="100"/>
        <c:noMultiLvlLbl val="0"/>
      </c:catAx>
      <c:valAx>
        <c:axId val="710076703"/>
        <c:scaling>
          <c:orientation val="minMax"/>
        </c:scaling>
        <c:delete val="1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crossAx val="7100762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A8DBA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700" b="1" i="0" u="none" strike="noStrike" kern="1200" baseline="0">
                    <a:solidFill>
                      <a:srgbClr val="D0F09F"/>
                    </a:solidFill>
                    <a:latin typeface="Montserra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Sheet1!$A$2:$A$4</c:f>
              <c:numCache>
                <c:formatCode>General</c:formatCode>
                <c:ptCount val="3"/>
                <c:pt idx="0">
                  <c:v>2021</c:v>
                </c:pt>
                <c:pt idx="1">
                  <c:v>2022</c:v>
                </c:pt>
                <c:pt idx="2">
                  <c:v>2029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5.76</c:v>
                </c:pt>
                <c:pt idx="1">
                  <c:v>9.27</c:v>
                </c:pt>
                <c:pt idx="2">
                  <c:v>19.41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8F7-4C36-81CD-9CC09DC330C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62222847"/>
        <c:axId val="562225343"/>
      </c:barChart>
      <c:catAx>
        <c:axId val="56222284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700" b="1" i="0" u="none" strike="noStrike" kern="1200" baseline="0">
                <a:solidFill>
                  <a:srgbClr val="D0F09F"/>
                </a:solidFill>
                <a:latin typeface="Montserrat" pitchFamily="2" charset="0"/>
                <a:ea typeface="+mn-ea"/>
                <a:cs typeface="+mn-cs"/>
              </a:defRPr>
            </a:pPr>
            <a:endParaRPr lang="en-US"/>
          </a:p>
        </c:txPr>
        <c:crossAx val="562225343"/>
        <c:crosses val="autoZero"/>
        <c:auto val="1"/>
        <c:lblAlgn val="ctr"/>
        <c:lblOffset val="100"/>
        <c:noMultiLvlLbl val="0"/>
      </c:catAx>
      <c:valAx>
        <c:axId val="562225343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bg2">
                  <a:lumMod val="90000"/>
                  <a:lumOff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562222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Total Revenue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D0F09F"/>
              </a:solidFill>
              <a:ln w="9525">
                <a:noFill/>
              </a:ln>
              <a:effectLst/>
            </c:spPr>
          </c:marker>
          <c:cat>
            <c:numRef>
              <c:f>Sheet1!$A$2:$A$7</c:f>
              <c:numCache>
                <c:formatCode>mm\-yy</c:formatCode>
                <c:ptCount val="6"/>
                <c:pt idx="0">
                  <c:v>45078</c:v>
                </c:pt>
                <c:pt idx="1">
                  <c:v>45261</c:v>
                </c:pt>
                <c:pt idx="2">
                  <c:v>45444</c:v>
                </c:pt>
                <c:pt idx="3">
                  <c:v>45627</c:v>
                </c:pt>
                <c:pt idx="4">
                  <c:v>45809</c:v>
                </c:pt>
                <c:pt idx="5">
                  <c:v>45992</c:v>
                </c:pt>
              </c:numCache>
            </c:numRef>
          </c:cat>
          <c:val>
            <c:numRef>
              <c:f>Sheet1!$B$2:$B$7</c:f>
              <c:numCache>
                <c:formatCode>#,##0</c:formatCode>
                <c:ptCount val="6"/>
                <c:pt idx="0" formatCode="General">
                  <c:v>0</c:v>
                </c:pt>
                <c:pt idx="1">
                  <c:v>130137013</c:v>
                </c:pt>
                <c:pt idx="2">
                  <c:v>551559181</c:v>
                </c:pt>
                <c:pt idx="3">
                  <c:v>1452492289</c:v>
                </c:pt>
                <c:pt idx="4">
                  <c:v>3656220636</c:v>
                </c:pt>
                <c:pt idx="5">
                  <c:v>9045424822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594-4222-96A5-74FDD5C714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Total Expense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D0F09F"/>
              </a:solidFill>
              <a:ln w="9525">
                <a:noFill/>
              </a:ln>
              <a:effectLst/>
            </c:spPr>
          </c:marker>
          <c:cat>
            <c:numRef>
              <c:f>Sheet1!$A$2:$A$7</c:f>
              <c:numCache>
                <c:formatCode>mm\-yy</c:formatCode>
                <c:ptCount val="6"/>
                <c:pt idx="0">
                  <c:v>45078</c:v>
                </c:pt>
                <c:pt idx="1">
                  <c:v>45261</c:v>
                </c:pt>
                <c:pt idx="2">
                  <c:v>45444</c:v>
                </c:pt>
                <c:pt idx="3">
                  <c:v>45627</c:v>
                </c:pt>
                <c:pt idx="4">
                  <c:v>45809</c:v>
                </c:pt>
                <c:pt idx="5">
                  <c:v>45992</c:v>
                </c:pt>
              </c:numCache>
            </c:numRef>
          </c:cat>
          <c:val>
            <c:numRef>
              <c:f>Sheet1!$C$2:$C$7</c:f>
              <c:numCache>
                <c:formatCode>#,##0</c:formatCode>
                <c:ptCount val="6"/>
                <c:pt idx="0">
                  <c:v>495000000</c:v>
                </c:pt>
                <c:pt idx="1">
                  <c:v>1525000000</c:v>
                </c:pt>
                <c:pt idx="2">
                  <c:v>2767000000</c:v>
                </c:pt>
                <c:pt idx="3">
                  <c:v>4009000000</c:v>
                </c:pt>
                <c:pt idx="4">
                  <c:v>5689000000</c:v>
                </c:pt>
                <c:pt idx="5">
                  <c:v>7369000000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594-4222-96A5-74FDD5C714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256831"/>
        <c:axId val="1671810207"/>
      </c:lineChart>
      <c:dateAx>
        <c:axId val="49256831"/>
        <c:scaling>
          <c:orientation val="minMax"/>
        </c:scaling>
        <c:delete val="0"/>
        <c:axPos val="b"/>
        <c:numFmt formatCode="mm\-yy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1" i="0" u="none" strike="noStrike" kern="1200" baseline="0">
                <a:solidFill>
                  <a:schemeClr val="bg2">
                    <a:lumMod val="10000"/>
                    <a:lumOff val="90000"/>
                  </a:schemeClr>
                </a:solidFill>
                <a:latin typeface="Montserrat" pitchFamily="2" charset="0"/>
                <a:ea typeface="+mn-ea"/>
                <a:cs typeface="+mn-cs"/>
              </a:defRPr>
            </a:pPr>
            <a:endParaRPr lang="en-US"/>
          </a:p>
        </c:txPr>
        <c:crossAx val="1671810207"/>
        <c:crosses val="autoZero"/>
        <c:auto val="1"/>
        <c:lblOffset val="100"/>
        <c:baseTimeUnit val="months"/>
        <c:majorUnit val="6"/>
        <c:majorTimeUnit val="months"/>
      </c:dateAx>
      <c:valAx>
        <c:axId val="1671810207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chemeClr val="bg2">
                  <a:lumMod val="90000"/>
                  <a:lumOff val="10000"/>
                </a:schemeClr>
              </a:solidFill>
              <a:round/>
            </a:ln>
            <a:effectLst/>
          </c:spPr>
        </c:majorGridlines>
        <c:numFmt formatCode="#,##0" sourceLinked="0"/>
        <c:majorTickMark val="none"/>
        <c:minorTickMark val="none"/>
        <c:tickLblPos val="low"/>
        <c:spPr>
          <a:noFill/>
          <a:ln>
            <a:solidFill>
              <a:schemeClr val="bg2">
                <a:lumMod val="50000"/>
                <a:lumOff val="50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rgbClr val="A8DBA7"/>
                </a:solidFill>
                <a:latin typeface="Montserrat" pitchFamily="2" charset="0"/>
                <a:ea typeface="+mn-ea"/>
                <a:cs typeface="+mn-cs"/>
              </a:defRPr>
            </a:pPr>
            <a:endParaRPr lang="en-US"/>
          </a:p>
        </c:txPr>
        <c:crossAx val="4925683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589EA5"/>
                </a:solidFill>
                <a:latin typeface="Montserrat" pitchFamily="2" charset="0"/>
                <a:ea typeface="+mn-ea"/>
                <a:cs typeface="+mn-cs"/>
              </a:defRPr>
            </a:pPr>
            <a:endParaRPr lang="en-US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rgbClr val="77BE9C"/>
                </a:solidFill>
                <a:latin typeface="Montserrat" pitchFamily="2" charset="0"/>
                <a:ea typeface="+mn-ea"/>
                <a:cs typeface="+mn-cs"/>
              </a:defRPr>
            </a:pPr>
            <a:endParaRPr lang="en-US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Concern</c:v>
                </c:pt>
              </c:strCache>
            </c:strRef>
          </c:tx>
          <c:spPr>
            <a:solidFill>
              <a:schemeClr val="bg2">
                <a:lumMod val="50000"/>
                <a:lumOff val="5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rgbClr val="A8DBA7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C2A-4616-B42F-C034BE521F00}"/>
              </c:ext>
            </c:extLst>
          </c:dPt>
          <c:dPt>
            <c:idx val="1"/>
            <c:bubble3D val="0"/>
            <c:spPr>
              <a:solidFill>
                <a:schemeClr val="bg2">
                  <a:lumMod val="50000"/>
                  <a:lumOff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C2A-4616-B42F-C034BE521F00}"/>
              </c:ext>
            </c:extLst>
          </c:dPt>
          <c:cat>
            <c:strRef>
              <c:f>Sheet1!$A$2:$A$3</c:f>
              <c:strCache>
                <c:ptCount val="2"/>
                <c:pt idx="0">
                  <c:v>Rating</c:v>
                </c:pt>
                <c:pt idx="1">
                  <c:v>Rest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2.1</c:v>
                </c:pt>
                <c:pt idx="1">
                  <c:v>21.303000000000001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C2A-4616-B42F-C034BE521F0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059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097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6544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23166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649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9038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43605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694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18030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73735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62098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786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89425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8525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957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14079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29627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9680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1143439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790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vi-VN" sz="1100">
                <a:solidFill>
                  <a:srgbClr val="47936F"/>
                </a:solidFill>
              </a:rPr>
              <a:t>G</a:t>
            </a:r>
            <a:r>
              <a:rPr lang="en-US" sz="1100">
                <a:solidFill>
                  <a:srgbClr val="47936F"/>
                </a:solidFill>
              </a:rPr>
              <a:t>od of the knowledge, wisdom, writing,</a:t>
            </a:r>
            <a:r>
              <a:rPr lang="vi-VN" sz="1100">
                <a:solidFill>
                  <a:srgbClr val="47936F"/>
                </a:solidFill>
              </a:rPr>
              <a:t> </a:t>
            </a:r>
            <a:r>
              <a:rPr lang="en-US" sz="1100">
                <a:solidFill>
                  <a:srgbClr val="47936F"/>
                </a:solidFill>
              </a:rPr>
              <a:t>science</a:t>
            </a:r>
            <a:r>
              <a:rPr lang="vi-VN" sz="1100">
                <a:solidFill>
                  <a:srgbClr val="47936F"/>
                </a:solidFill>
              </a:rPr>
              <a:t> </a:t>
            </a:r>
            <a:r>
              <a:rPr lang="en-US" sz="1100">
                <a:solidFill>
                  <a:srgbClr val="47936F"/>
                </a:solidFill>
              </a:rPr>
              <a:t>in ancient Egyptian mythology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7738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8649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2485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4736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42875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7534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c855921c3_1_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c855921c3_1_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773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763600" y="786825"/>
            <a:ext cx="361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None/>
              <a:defRPr sz="5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370950" y="2444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5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>
            <a:spLocks noGrp="1"/>
          </p:cNvSpPr>
          <p:nvPr>
            <p:ph type="subTitle" idx="1"/>
          </p:nvPr>
        </p:nvSpPr>
        <p:spPr>
          <a:xfrm>
            <a:off x="2828850" y="2085625"/>
            <a:ext cx="3029100" cy="14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ctrTitle"/>
          </p:nvPr>
        </p:nvSpPr>
        <p:spPr>
          <a:xfrm>
            <a:off x="720000" y="377975"/>
            <a:ext cx="1337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-92200" y="550200"/>
            <a:ext cx="1781700" cy="6300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1_1_2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ctrTitle"/>
          </p:nvPr>
        </p:nvSpPr>
        <p:spPr>
          <a:xfrm>
            <a:off x="2638350" y="-156902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subTitle" idx="1"/>
          </p:nvPr>
        </p:nvSpPr>
        <p:spPr>
          <a:xfrm>
            <a:off x="3031200" y="18570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71F56-490F-4768-AE35-24FD780C8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1B8D50-4631-4535-A46A-27F4FB90B3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27A696-11E3-4B67-916C-D1A435EBCD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11F5-4086-497A-BAA6-B2394B53C89A}" type="datetimeFigureOut">
              <a:rPr lang="en-US" smtClean="0"/>
              <a:t>4/6/2023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CF4EDA-F0AA-4E10-940E-DBC2539CB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B098A3-17F3-49C6-9865-B7FC6FEC1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80BDF0-438C-494E-B623-9BB4CEC662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65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22262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Unica One"/>
              <a:buNone/>
              <a:defRPr sz="2800">
                <a:solidFill>
                  <a:schemeClr val="lt1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quada One"/>
              <a:buNone/>
              <a:defRPr sz="28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●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○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■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●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○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■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●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ato Light"/>
              <a:buChar char="○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Font typeface="Lato Light"/>
              <a:buChar char="■"/>
              <a:defRPr sz="1200">
                <a:solidFill>
                  <a:schemeClr val="lt1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59" r:id="rId4"/>
    <p:sldLayoutId id="2147483664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17" Type="http://schemas.openxmlformats.org/officeDocument/2006/relationships/chart" Target="../charts/chart6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4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svg"/><Relationship Id="rId11" Type="http://schemas.openxmlformats.org/officeDocument/2006/relationships/image" Target="../media/image49.png"/><Relationship Id="rId5" Type="http://schemas.openxmlformats.org/officeDocument/2006/relationships/image" Target="../media/image22.png"/><Relationship Id="rId15" Type="http://schemas.openxmlformats.org/officeDocument/2006/relationships/image" Target="../media/image53.png"/><Relationship Id="rId10" Type="http://schemas.openxmlformats.org/officeDocument/2006/relationships/image" Target="../media/image48.svg"/><Relationship Id="rId4" Type="http://schemas.microsoft.com/office/2007/relationships/hdphoto" Target="../media/hdphoto8.wdp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14.png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10" Type="http://schemas.openxmlformats.org/officeDocument/2006/relationships/image" Target="../media/image60.jpeg"/><Relationship Id="rId4" Type="http://schemas.openxmlformats.org/officeDocument/2006/relationships/image" Target="../media/image15.svg"/><Relationship Id="rId9" Type="http://schemas.openxmlformats.org/officeDocument/2006/relationships/image" Target="../media/image59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png"/><Relationship Id="rId5" Type="http://schemas.openxmlformats.org/officeDocument/2006/relationships/chart" Target="../charts/chart7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62.jpeg"/><Relationship Id="rId7" Type="http://schemas.openxmlformats.org/officeDocument/2006/relationships/image" Target="../media/image64.png"/><Relationship Id="rId12" Type="http://schemas.openxmlformats.org/officeDocument/2006/relationships/image" Target="../media/image69.jpeg"/><Relationship Id="rId17" Type="http://schemas.openxmlformats.org/officeDocument/2006/relationships/image" Target="../media/image7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3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11" Type="http://schemas.openxmlformats.org/officeDocument/2006/relationships/image" Target="../media/image68.png"/><Relationship Id="rId5" Type="http://schemas.openxmlformats.org/officeDocument/2006/relationships/image" Target="../media/image14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sv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14.pn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1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13" Type="http://schemas.openxmlformats.org/officeDocument/2006/relationships/image" Target="../media/image88.svg"/><Relationship Id="rId3" Type="http://schemas.openxmlformats.org/officeDocument/2006/relationships/image" Target="../media/image14.png"/><Relationship Id="rId7" Type="http://schemas.openxmlformats.org/officeDocument/2006/relationships/image" Target="../media/image82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11" Type="http://schemas.openxmlformats.org/officeDocument/2006/relationships/image" Target="../media/image86.png"/><Relationship Id="rId5" Type="http://schemas.openxmlformats.org/officeDocument/2006/relationships/image" Target="../media/image80.png"/><Relationship Id="rId10" Type="http://schemas.openxmlformats.org/officeDocument/2006/relationships/image" Target="../media/image85.png"/><Relationship Id="rId4" Type="http://schemas.openxmlformats.org/officeDocument/2006/relationships/image" Target="../media/image15.svg"/><Relationship Id="rId9" Type="http://schemas.openxmlformats.org/officeDocument/2006/relationships/image" Target="../media/image84.png"/><Relationship Id="rId14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1.svg"/><Relationship Id="rId5" Type="http://schemas.openxmlformats.org/officeDocument/2006/relationships/image" Target="../media/image90.png"/><Relationship Id="rId4" Type="http://schemas.openxmlformats.org/officeDocument/2006/relationships/image" Target="../media/image1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2.png"/><Relationship Id="rId4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www.figma.com/proto/6LiFjOG8bbxZC8llAsuH8q/tetu-app-design?page-id=19%3A2&amp;node-id=97-7102&amp;viewport=68%2C311%2C0.05&amp;scaling=contain&amp;starting-point-node-id=97%3A7102&amp;show-proto-sidebar=1" TargetMode="External"/><Relationship Id="rId5" Type="http://schemas.openxmlformats.org/officeDocument/2006/relationships/image" Target="../media/image93.png"/><Relationship Id="rId4" Type="http://schemas.openxmlformats.org/officeDocument/2006/relationships/image" Target="../media/image1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14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0" Type="http://schemas.openxmlformats.org/officeDocument/2006/relationships/image" Target="../media/image100.png"/><Relationship Id="rId4" Type="http://schemas.openxmlformats.org/officeDocument/2006/relationships/image" Target="../media/image15.svg"/><Relationship Id="rId9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4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5.svg"/><Relationship Id="rId9" Type="http://schemas.openxmlformats.org/officeDocument/2006/relationships/image" Target="../media/image10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9.png"/><Relationship Id="rId5" Type="http://schemas.openxmlformats.org/officeDocument/2006/relationships/hyperlink" Target="https://docs.google.com/spreadsheets/d/1JupaOJWino3ErwefKrMHMk8CIjjQpMQx/edit?usp=sharing&amp;ouid=108321207786068591084&amp;rtpof=true&amp;sd=true" TargetMode="External"/><Relationship Id="rId4" Type="http://schemas.openxmlformats.org/officeDocument/2006/relationships/image" Target="../media/image15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8.xml"/><Relationship Id="rId4" Type="http://schemas.openxmlformats.org/officeDocument/2006/relationships/image" Target="../media/image1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80.png"/><Relationship Id="rId4" Type="http://schemas.openxmlformats.org/officeDocument/2006/relationships/image" Target="../media/image15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12.png"/><Relationship Id="rId7" Type="http://schemas.openxmlformats.org/officeDocument/2006/relationships/chart" Target="../charts/chart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microsoft.com/office/2007/relationships/hdphoto" Target="../media/hdphoto9.wdp"/><Relationship Id="rId9" Type="http://schemas.openxmlformats.org/officeDocument/2006/relationships/image" Target="../media/image8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microsoft.com/office/2007/relationships/hdphoto" Target="../media/hdphoto4.wdp"/><Relationship Id="rId2" Type="http://schemas.openxmlformats.org/officeDocument/2006/relationships/notesSlide" Target="../notesSlides/notesSlide2.xml"/><Relationship Id="rId16" Type="http://schemas.microsoft.com/office/2007/relationships/hdphoto" Target="../media/hdphoto6.wdp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11" Type="http://schemas.openxmlformats.org/officeDocument/2006/relationships/image" Target="../media/image19.png"/><Relationship Id="rId5" Type="http://schemas.openxmlformats.org/officeDocument/2006/relationships/image" Target="../media/image17.png"/><Relationship Id="rId15" Type="http://schemas.openxmlformats.org/officeDocument/2006/relationships/image" Target="../media/image21.png"/><Relationship Id="rId10" Type="http://schemas.openxmlformats.org/officeDocument/2006/relationships/image" Target="../media/image15.svg"/><Relationship Id="rId4" Type="http://schemas.microsoft.com/office/2007/relationships/hdphoto" Target="../media/hdphoto1.wdp"/><Relationship Id="rId9" Type="http://schemas.openxmlformats.org/officeDocument/2006/relationships/image" Target="../media/image14.png"/><Relationship Id="rId14" Type="http://schemas.microsoft.com/office/2007/relationships/hdphoto" Target="../media/hdphoto5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25.png"/><Relationship Id="rId4" Type="http://schemas.openxmlformats.org/officeDocument/2006/relationships/image" Target="../media/image23.svg"/><Relationship Id="rId9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microsoft.com/office/2007/relationships/hdphoto" Target="../media/hdphoto7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15.svg"/><Relationship Id="rId5" Type="http://schemas.openxmlformats.org/officeDocument/2006/relationships/image" Target="../media/image29.png"/><Relationship Id="rId10" Type="http://schemas.openxmlformats.org/officeDocument/2006/relationships/image" Target="../media/image1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hyperlink" Target="http://bit.ly/tetu_report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9.svg"/><Relationship Id="rId4" Type="http://schemas.openxmlformats.org/officeDocument/2006/relationships/image" Target="../media/image15.svg"/><Relationship Id="rId9" Type="http://schemas.openxmlformats.org/officeDocument/2006/relationships/image" Target="../media/image38.png"/><Relationship Id="rId1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14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phic 14">
            <a:extLst>
              <a:ext uri="{FF2B5EF4-FFF2-40B4-BE49-F238E27FC236}">
                <a16:creationId xmlns:a16="http://schemas.microsoft.com/office/drawing/2014/main" id="{B6D698A7-CAA5-4675-9E32-537A62494F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4938206" y="2763519"/>
            <a:ext cx="8411588" cy="4759961"/>
          </a:xfrm>
          <a:prstGeom prst="flowChartDecision">
            <a:avLst/>
          </a:prstGeom>
        </p:spPr>
      </p:pic>
      <p:sp>
        <p:nvSpPr>
          <p:cNvPr id="86" name="Google Shape;86;p17"/>
          <p:cNvSpPr txBox="1">
            <a:spLocks noGrp="1"/>
          </p:cNvSpPr>
          <p:nvPr>
            <p:ph type="ctrTitle"/>
          </p:nvPr>
        </p:nvSpPr>
        <p:spPr>
          <a:xfrm>
            <a:off x="365920" y="1597709"/>
            <a:ext cx="6805280" cy="9925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8CCEAA"/>
                </a:solidFill>
                <a:latin typeface="Montserrat Medium" panose="00000600000000000000" pitchFamily="2" charset="0"/>
                <a:cs typeface="Poppins" panose="00000500000000000000" pitchFamily="50" charset="0"/>
              </a:rPr>
              <a:t>TETU APP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E5243990-4243-42E4-801A-0466DCFA07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6487" y="4235923"/>
            <a:ext cx="874713" cy="48172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0E6B936-CB76-42D9-BC26-FFDB6ECCCC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70837" y="3454918"/>
            <a:ext cx="362855" cy="400071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BF23FE95-59A8-4AD1-8C73-F837FF0B7954}"/>
              </a:ext>
            </a:extLst>
          </p:cNvPr>
          <p:cNvGrpSpPr/>
          <p:nvPr/>
        </p:nvGrpSpPr>
        <p:grpSpPr>
          <a:xfrm>
            <a:off x="1325715" y="310932"/>
            <a:ext cx="2140777" cy="276999"/>
            <a:chOff x="491320" y="203656"/>
            <a:chExt cx="2140777" cy="276999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5EF368C6-B2A7-4975-B3F0-F6E04A260D01}"/>
                </a:ext>
              </a:extLst>
            </p:cNvPr>
            <p:cNvSpPr txBox="1"/>
            <p:nvPr/>
          </p:nvSpPr>
          <p:spPr>
            <a:xfrm>
              <a:off x="688026" y="203656"/>
              <a:ext cx="19440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bg1"/>
                  </a:solidFill>
                  <a:latin typeface="Montserrat" panose="00000500000000000000" pitchFamily="2" charset="0"/>
                </a:rPr>
                <a:t>Dolphin</a:t>
              </a:r>
              <a:r>
                <a:rPr lang="en-US" sz="1200" b="1">
                  <a:solidFill>
                    <a:srgbClr val="7DE3C8"/>
                  </a:solidFill>
                  <a:latin typeface="Montserrat" panose="00000500000000000000" pitchFamily="2" charset="0"/>
                </a:rPr>
                <a:t>Group</a:t>
              </a:r>
              <a:endParaRPr lang="en-US" b="1">
                <a:solidFill>
                  <a:srgbClr val="7DE3C8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65" name="Graphic 64">
              <a:extLst>
                <a:ext uri="{FF2B5EF4-FFF2-40B4-BE49-F238E27FC236}">
                  <a16:creationId xmlns:a16="http://schemas.microsoft.com/office/drawing/2014/main" id="{F47CE607-AA55-428F-BF30-D63318A4D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91320" y="281046"/>
              <a:ext cx="187037" cy="137160"/>
            </a:xfrm>
            <a:prstGeom prst="rect">
              <a:avLst/>
            </a:prstGeom>
          </p:spPr>
        </p:pic>
      </p:grpSp>
      <p:pic>
        <p:nvPicPr>
          <p:cNvPr id="12" name="Graphic 11">
            <a:extLst>
              <a:ext uri="{FF2B5EF4-FFF2-40B4-BE49-F238E27FC236}">
                <a16:creationId xmlns:a16="http://schemas.microsoft.com/office/drawing/2014/main" id="{7F216685-EC01-AF08-CACA-7875180AD6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62255" y="3465703"/>
            <a:ext cx="1381406" cy="1552141"/>
          </a:xfrm>
          <a:prstGeom prst="rect">
            <a:avLst/>
          </a:prstGeom>
        </p:spPr>
      </p:pic>
      <p:sp>
        <p:nvSpPr>
          <p:cNvPr id="2" name="Google Shape;86;p17">
            <a:extLst>
              <a:ext uri="{FF2B5EF4-FFF2-40B4-BE49-F238E27FC236}">
                <a16:creationId xmlns:a16="http://schemas.microsoft.com/office/drawing/2014/main" id="{312242FC-29E1-9FAA-93E6-814B68FDE440}"/>
              </a:ext>
            </a:extLst>
          </p:cNvPr>
          <p:cNvSpPr txBox="1">
            <a:spLocks/>
          </p:cNvSpPr>
          <p:nvPr/>
        </p:nvSpPr>
        <p:spPr>
          <a:xfrm>
            <a:off x="365920" y="2352807"/>
            <a:ext cx="5415448" cy="437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6000"/>
              <a:buFont typeface="Unica One"/>
              <a:buNone/>
              <a:defRPr sz="6000" b="0" i="0" u="none" strike="noStrike" cap="none">
                <a:solidFill>
                  <a:schemeClr val="accent2"/>
                </a:solidFill>
                <a:latin typeface="Unica One"/>
                <a:ea typeface="Unica One"/>
                <a:cs typeface="Unica One"/>
                <a:sym typeface="Unic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200"/>
              <a:buFont typeface="Squada One"/>
              <a:buNone/>
              <a:defRPr sz="5200" b="0" i="0" u="none" strike="noStrike" cap="none">
                <a:solidFill>
                  <a:schemeClr val="accent2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1100">
                <a:solidFill>
                  <a:schemeClr val="bg1">
                    <a:lumMod val="85000"/>
                  </a:schemeClr>
                </a:solidFill>
                <a:latin typeface="Montserrat" pitchFamily="2" charset="0"/>
                <a:cs typeface="Poppins" panose="00000500000000000000" pitchFamily="50" charset="0"/>
              </a:rPr>
              <a:t>Notes, reading &amp; resources management</a:t>
            </a:r>
            <a:endParaRPr lang="en-US" sz="3200">
              <a:solidFill>
                <a:schemeClr val="bg1">
                  <a:lumMod val="85000"/>
                </a:schemeClr>
              </a:solidFill>
              <a:latin typeface="Montserrat" pitchFamily="2" charset="0"/>
              <a:cs typeface="Poppins" panose="00000500000000000000" pitchFamily="50" charset="0"/>
            </a:endParaRPr>
          </a:p>
        </p:txBody>
      </p:sp>
      <p:sp>
        <p:nvSpPr>
          <p:cNvPr id="3" name="Google Shape;163;p19">
            <a:extLst>
              <a:ext uri="{FF2B5EF4-FFF2-40B4-BE49-F238E27FC236}">
                <a16:creationId xmlns:a16="http://schemas.microsoft.com/office/drawing/2014/main" id="{7B397341-D978-E3EB-4BAB-42281F9985A5}"/>
              </a:ext>
            </a:extLst>
          </p:cNvPr>
          <p:cNvSpPr txBox="1">
            <a:spLocks/>
          </p:cNvSpPr>
          <p:nvPr/>
        </p:nvSpPr>
        <p:spPr>
          <a:xfrm>
            <a:off x="365920" y="4476786"/>
            <a:ext cx="2952467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000" spc="140">
                <a:solidFill>
                  <a:schemeClr val="bg1">
                    <a:lumMod val="85000"/>
                  </a:schemeClr>
                </a:solidFill>
                <a:latin typeface="Montserrat" pitchFamily="2" charset="0"/>
                <a:ea typeface="Lato Light"/>
                <a:cs typeface="Lato Light"/>
              </a:rPr>
              <a:t>Knowledge at your fingertips</a:t>
            </a:r>
            <a:endParaRPr lang="en-US" sz="1000" spc="140">
              <a:solidFill>
                <a:schemeClr val="bg1">
                  <a:lumMod val="85000"/>
                </a:schemeClr>
              </a:solidFill>
              <a:latin typeface="Montserrat" pitchFamily="2" charset="0"/>
            </a:endParaRPr>
          </a:p>
        </p:txBody>
      </p:sp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F3039B-C2DF-A9F8-81FE-B08B3496AFC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059" y="335148"/>
            <a:ext cx="670647" cy="228566"/>
          </a:xfrm>
          <a:prstGeom prst="rect">
            <a:avLst/>
          </a:prstGeom>
        </p:spPr>
      </p:pic>
    </p:spTree>
  </p:cSld>
  <p:clrMapOvr>
    <a:masterClrMapping/>
  </p:clrMapOvr>
  <p:transition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erson in white dress shirt holding white paper">
            <a:extLst>
              <a:ext uri="{FF2B5EF4-FFF2-40B4-BE49-F238E27FC236}">
                <a16:creationId xmlns:a16="http://schemas.microsoft.com/office/drawing/2014/main" id="{D05CA026-83F0-BDA5-4D59-514AB1758C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99" b="7899"/>
          <a:stretch/>
        </p:blipFill>
        <p:spPr bwMode="auto">
          <a:xfrm flipH="1">
            <a:off x="1452716" y="0"/>
            <a:ext cx="7691284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923961-1953-9701-D1F7-2C0AED8451DA}"/>
              </a:ext>
            </a:extLst>
          </p:cNvPr>
          <p:cNvSpPr/>
          <p:nvPr/>
        </p:nvSpPr>
        <p:spPr>
          <a:xfrm>
            <a:off x="-2" y="0"/>
            <a:ext cx="9144002" cy="5143500"/>
          </a:xfrm>
          <a:prstGeom prst="rect">
            <a:avLst/>
          </a:prstGeom>
          <a:gradFill flip="none" rotWithShape="1">
            <a:gsLst>
              <a:gs pos="76000">
                <a:srgbClr val="FFFFFF">
                  <a:alpha val="69000"/>
                </a:srgbClr>
              </a:gs>
              <a:gs pos="3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4779F721-6E32-3470-DDD5-A28A0523D0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6470" t="24967" r="10011" b="24494"/>
          <a:stretch/>
        </p:blipFill>
        <p:spPr>
          <a:xfrm>
            <a:off x="-2098101" y="3438508"/>
            <a:ext cx="4991444" cy="2824565"/>
          </a:xfrm>
          <a:prstGeom prst="flowChartDecision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167427"/>
            <a:ext cx="2461573" cy="446217"/>
          </a:xfrm>
          <a:prstGeom prst="rect">
            <a:avLst/>
          </a:prstGeom>
          <a:noFill/>
          <a:ln w="12700">
            <a:solidFill>
              <a:srgbClr val="222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261668"/>
            <a:ext cx="2367118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47936F"/>
                </a:solidFill>
                <a:latin typeface="Montserrat Medium" pitchFamily="2" charset="0"/>
                <a:ea typeface="Lato Light"/>
                <a:cs typeface="Lato Light"/>
              </a:rPr>
              <a:t>Preliminary conclusion</a:t>
            </a:r>
            <a:endParaRPr lang="en-US">
              <a:solidFill>
                <a:srgbClr val="47936F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011EFE54-DD38-94E4-7035-AE70ADB0B2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D5898B-316E-F643-A968-61CB61164004}"/>
              </a:ext>
            </a:extLst>
          </p:cNvPr>
          <p:cNvSpPr txBox="1"/>
          <p:nvPr/>
        </p:nvSpPr>
        <p:spPr>
          <a:xfrm>
            <a:off x="597399" y="2535599"/>
            <a:ext cx="56228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47936F"/>
                </a:solidFill>
                <a:latin typeface="Montserrat Medium" pitchFamily="2" charset="0"/>
              </a:rPr>
              <a:t>Impact factors when choosing an app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3472B86-9B90-92D6-DE88-D23A6CF933B8}"/>
              </a:ext>
            </a:extLst>
          </p:cNvPr>
          <p:cNvSpPr/>
          <p:nvPr/>
        </p:nvSpPr>
        <p:spPr>
          <a:xfrm>
            <a:off x="2367116" y="2261667"/>
            <a:ext cx="1839044" cy="36576"/>
          </a:xfrm>
          <a:prstGeom prst="rect">
            <a:avLst/>
          </a:prstGeom>
          <a:solidFill>
            <a:srgbClr val="A8D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049B189-B2C3-9ABB-94BB-66607EAD17AE}"/>
              </a:ext>
            </a:extLst>
          </p:cNvPr>
          <p:cNvGrpSpPr/>
          <p:nvPr/>
        </p:nvGrpSpPr>
        <p:grpSpPr>
          <a:xfrm>
            <a:off x="665519" y="811663"/>
            <a:ext cx="5953145" cy="307777"/>
            <a:chOff x="416310" y="1011903"/>
            <a:chExt cx="5953145" cy="30777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D247726-0BA3-DC7D-381C-48834109EE17}"/>
                </a:ext>
              </a:extLst>
            </p:cNvPr>
            <p:cNvSpPr txBox="1"/>
            <p:nvPr/>
          </p:nvSpPr>
          <p:spPr>
            <a:xfrm>
              <a:off x="746633" y="1011903"/>
              <a:ext cx="56228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2">
                      <a:lumMod val="90000"/>
                      <a:lumOff val="10000"/>
                    </a:schemeClr>
                  </a:solidFill>
                  <a:latin typeface="Montserrat Medium" pitchFamily="2" charset="0"/>
                </a:rPr>
                <a:t>Extensively reading and jotting down</a:t>
              </a:r>
            </a:p>
          </p:txBody>
        </p:sp>
        <p:pic>
          <p:nvPicPr>
            <p:cNvPr id="25" name="Graphic 24" descr="Books outline">
              <a:extLst>
                <a:ext uri="{FF2B5EF4-FFF2-40B4-BE49-F238E27FC236}">
                  <a16:creationId xmlns:a16="http://schemas.microsoft.com/office/drawing/2014/main" id="{3B98ACAF-0944-F7FA-EBBD-99CAD2B0F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416310" y="1051491"/>
              <a:ext cx="228600" cy="22860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4DEF7C0-FBF6-0F33-EE5F-55C691C2C3AF}"/>
              </a:ext>
            </a:extLst>
          </p:cNvPr>
          <p:cNvGrpSpPr/>
          <p:nvPr/>
        </p:nvGrpSpPr>
        <p:grpSpPr>
          <a:xfrm>
            <a:off x="665519" y="2056740"/>
            <a:ext cx="5953145" cy="307777"/>
            <a:chOff x="416310" y="2441334"/>
            <a:chExt cx="5953145" cy="30777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9889F31-1217-CB87-6A9C-CD30F49AE05D}"/>
                </a:ext>
              </a:extLst>
            </p:cNvPr>
            <p:cNvSpPr txBox="1"/>
            <p:nvPr/>
          </p:nvSpPr>
          <p:spPr>
            <a:xfrm>
              <a:off x="746633" y="2441334"/>
              <a:ext cx="56228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2">
                      <a:lumMod val="90000"/>
                      <a:lumOff val="10000"/>
                    </a:schemeClr>
                  </a:solidFill>
                  <a:latin typeface="Montserrat Medium" pitchFamily="2" charset="0"/>
                </a:rPr>
                <a:t>Demand for a all-in-one yet simple solution</a:t>
              </a:r>
            </a:p>
          </p:txBody>
        </p:sp>
        <p:pic>
          <p:nvPicPr>
            <p:cNvPr id="33" name="Graphic 32" descr="Brain in head outline">
              <a:extLst>
                <a:ext uri="{FF2B5EF4-FFF2-40B4-BE49-F238E27FC236}">
                  <a16:creationId xmlns:a16="http://schemas.microsoft.com/office/drawing/2014/main" id="{10C2CAE6-5159-6F83-901A-0E98DCB41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16310" y="2480922"/>
              <a:ext cx="228600" cy="228600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DAEA7A3-F552-081F-81DA-FCD168B02799}"/>
              </a:ext>
            </a:extLst>
          </p:cNvPr>
          <p:cNvGrpSpPr/>
          <p:nvPr/>
        </p:nvGrpSpPr>
        <p:grpSpPr>
          <a:xfrm>
            <a:off x="665519" y="1226689"/>
            <a:ext cx="5953145" cy="307777"/>
            <a:chOff x="416310" y="1502355"/>
            <a:chExt cx="5953145" cy="30777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CDA4A5-984E-EC96-08A7-31757C6F3F88}"/>
                </a:ext>
              </a:extLst>
            </p:cNvPr>
            <p:cNvSpPr txBox="1"/>
            <p:nvPr/>
          </p:nvSpPr>
          <p:spPr>
            <a:xfrm>
              <a:off x="746633" y="1502355"/>
              <a:ext cx="56228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2">
                      <a:lumMod val="90000"/>
                      <a:lumOff val="10000"/>
                    </a:schemeClr>
                  </a:solidFill>
                  <a:latin typeface="Montserrat Medium" pitchFamily="2" charset="0"/>
                </a:rPr>
                <a:t>Leverage both physical and digital method</a:t>
              </a:r>
            </a:p>
          </p:txBody>
        </p:sp>
        <p:pic>
          <p:nvPicPr>
            <p:cNvPr id="27" name="Graphic 26" descr="Link outline">
              <a:extLst>
                <a:ext uri="{FF2B5EF4-FFF2-40B4-BE49-F238E27FC236}">
                  <a16:creationId xmlns:a16="http://schemas.microsoft.com/office/drawing/2014/main" id="{84EADB41-233A-35CD-412E-E38DE5D30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16310" y="1541943"/>
              <a:ext cx="228600" cy="228600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4E0B85-A950-58AE-FD55-812482F2BC4D}"/>
              </a:ext>
            </a:extLst>
          </p:cNvPr>
          <p:cNvGrpSpPr/>
          <p:nvPr/>
        </p:nvGrpSpPr>
        <p:grpSpPr>
          <a:xfrm>
            <a:off x="665519" y="1641715"/>
            <a:ext cx="5953145" cy="307777"/>
            <a:chOff x="416310" y="1861557"/>
            <a:chExt cx="5953145" cy="30777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E2CD6D3-E3DF-87AF-B012-517242512330}"/>
                </a:ext>
              </a:extLst>
            </p:cNvPr>
            <p:cNvSpPr txBox="1"/>
            <p:nvPr/>
          </p:nvSpPr>
          <p:spPr>
            <a:xfrm>
              <a:off x="746633" y="1861557"/>
              <a:ext cx="5622822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>
                  <a:solidFill>
                    <a:schemeClr val="bg2">
                      <a:lumMod val="90000"/>
                      <a:lumOff val="10000"/>
                    </a:schemeClr>
                  </a:solidFill>
                  <a:latin typeface="Montserrat Medium" pitchFamily="2" charset="0"/>
                </a:rPr>
                <a:t>Great interest in personal productivity</a:t>
              </a:r>
            </a:p>
          </p:txBody>
        </p:sp>
        <p:pic>
          <p:nvPicPr>
            <p:cNvPr id="30" name="Graphic 29" descr="Person with idea outline">
              <a:extLst>
                <a:ext uri="{FF2B5EF4-FFF2-40B4-BE49-F238E27FC236}">
                  <a16:creationId xmlns:a16="http://schemas.microsoft.com/office/drawing/2014/main" id="{C25DA3CD-EDCA-1E11-6C49-6A19F5BA7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16310" y="1901145"/>
              <a:ext cx="228600" cy="228600"/>
            </a:xfrm>
            <a:prstGeom prst="rect">
              <a:avLst/>
            </a:prstGeom>
          </p:spPr>
        </p:pic>
      </p:grpSp>
      <p:grpSp>
        <p:nvGrpSpPr>
          <p:cNvPr id="2065" name="Group 2064">
            <a:extLst>
              <a:ext uri="{FF2B5EF4-FFF2-40B4-BE49-F238E27FC236}">
                <a16:creationId xmlns:a16="http://schemas.microsoft.com/office/drawing/2014/main" id="{FC83667F-D3D9-14B7-2150-2DFC8D5A8B15}"/>
              </a:ext>
            </a:extLst>
          </p:cNvPr>
          <p:cNvGrpSpPr/>
          <p:nvPr/>
        </p:nvGrpSpPr>
        <p:grpSpPr>
          <a:xfrm>
            <a:off x="567084" y="2788626"/>
            <a:ext cx="4424358" cy="2301917"/>
            <a:chOff x="743274" y="2949325"/>
            <a:chExt cx="5332994" cy="2301917"/>
          </a:xfrm>
        </p:grpSpPr>
        <p:graphicFrame>
          <p:nvGraphicFramePr>
            <p:cNvPr id="50" name="Chart 49">
              <a:extLst>
                <a:ext uri="{FF2B5EF4-FFF2-40B4-BE49-F238E27FC236}">
                  <a16:creationId xmlns:a16="http://schemas.microsoft.com/office/drawing/2014/main" id="{A5CD6574-2D59-B815-323D-6707E6ACDEA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741249318"/>
                </p:ext>
              </p:extLst>
            </p:nvPr>
          </p:nvGraphicFramePr>
          <p:xfrm>
            <a:off x="743274" y="2949325"/>
            <a:ext cx="5332994" cy="230191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7"/>
            </a:graphicData>
          </a:graphic>
        </p:graphicFrame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256B66D-25A4-F027-D1EC-BC2176826669}"/>
                </a:ext>
              </a:extLst>
            </p:cNvPr>
            <p:cNvSpPr txBox="1"/>
            <p:nvPr/>
          </p:nvSpPr>
          <p:spPr>
            <a:xfrm>
              <a:off x="806480" y="4665107"/>
              <a:ext cx="220438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>
                  <a:solidFill>
                    <a:srgbClr val="173616"/>
                  </a:solidFill>
                  <a:latin typeface="Montserrat Medium" pitchFamily="2" charset="0"/>
                </a:rPr>
                <a:t>Organization level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0BE05B4-B6CD-06D4-C174-26A137BC7731}"/>
                </a:ext>
              </a:extLst>
            </p:cNvPr>
            <p:cNvSpPr txBox="1"/>
            <p:nvPr/>
          </p:nvSpPr>
          <p:spPr>
            <a:xfrm>
              <a:off x="806480" y="4259444"/>
              <a:ext cx="220438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>
                  <a:solidFill>
                    <a:srgbClr val="173616"/>
                  </a:solidFill>
                  <a:latin typeface="Montserrat Medium" pitchFamily="2" charset="0"/>
                </a:rPr>
                <a:t>Personalization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AD418C1-B63F-E29B-CE10-76D2B1676BC4}"/>
                </a:ext>
              </a:extLst>
            </p:cNvPr>
            <p:cNvSpPr txBox="1"/>
            <p:nvPr/>
          </p:nvSpPr>
          <p:spPr>
            <a:xfrm>
              <a:off x="806480" y="3853592"/>
              <a:ext cx="220438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>
                  <a:solidFill>
                    <a:srgbClr val="173616"/>
                  </a:solidFill>
                  <a:latin typeface="Montserrat Medium" pitchFamily="2" charset="0"/>
                </a:rPr>
                <a:t>Cost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E0534EAB-9FF0-74C6-9D6F-F71AF5642B55}"/>
                </a:ext>
              </a:extLst>
            </p:cNvPr>
            <p:cNvSpPr txBox="1"/>
            <p:nvPr/>
          </p:nvSpPr>
          <p:spPr>
            <a:xfrm>
              <a:off x="806480" y="3451024"/>
              <a:ext cx="220438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>
                  <a:solidFill>
                    <a:srgbClr val="173616"/>
                  </a:solidFill>
                  <a:latin typeface="Montserrat Medium" pitchFamily="2" charset="0"/>
                </a:rPr>
                <a:t>Synchrony, connectivity</a:t>
              </a:r>
            </a:p>
          </p:txBody>
        </p:sp>
        <p:sp>
          <p:nvSpPr>
            <p:cNvPr id="2064" name="TextBox 2063">
              <a:extLst>
                <a:ext uri="{FF2B5EF4-FFF2-40B4-BE49-F238E27FC236}">
                  <a16:creationId xmlns:a16="http://schemas.microsoft.com/office/drawing/2014/main" id="{38C0C7DB-3594-6D69-E14B-44E81C0CC00D}"/>
                </a:ext>
              </a:extLst>
            </p:cNvPr>
            <p:cNvSpPr txBox="1"/>
            <p:nvPr/>
          </p:nvSpPr>
          <p:spPr>
            <a:xfrm>
              <a:off x="806480" y="3034854"/>
              <a:ext cx="220438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>
                  <a:solidFill>
                    <a:srgbClr val="173616"/>
                  </a:solidFill>
                  <a:latin typeface="Montserrat Medium" pitchFamily="2" charset="0"/>
                </a:rPr>
                <a:t>User interface</a:t>
              </a:r>
            </a:p>
          </p:txBody>
        </p:sp>
      </p:grpSp>
      <p:grpSp>
        <p:nvGrpSpPr>
          <p:cNvPr id="2070" name="Group 2069">
            <a:extLst>
              <a:ext uri="{FF2B5EF4-FFF2-40B4-BE49-F238E27FC236}">
                <a16:creationId xmlns:a16="http://schemas.microsoft.com/office/drawing/2014/main" id="{7A623B22-CA29-EEB8-289E-0A4C76F47B1F}"/>
              </a:ext>
            </a:extLst>
          </p:cNvPr>
          <p:cNvGrpSpPr/>
          <p:nvPr/>
        </p:nvGrpSpPr>
        <p:grpSpPr>
          <a:xfrm>
            <a:off x="5188989" y="827691"/>
            <a:ext cx="3375810" cy="3816161"/>
            <a:chOff x="5170791" y="943898"/>
            <a:chExt cx="3375810" cy="3816161"/>
          </a:xfrm>
        </p:grpSpPr>
        <p:sp>
          <p:nvSpPr>
            <p:cNvPr id="2069" name="Rectangle 2068">
              <a:extLst>
                <a:ext uri="{FF2B5EF4-FFF2-40B4-BE49-F238E27FC236}">
                  <a16:creationId xmlns:a16="http://schemas.microsoft.com/office/drawing/2014/main" id="{8E1DEF71-2E6F-8A9C-01CD-4AF95D33A70F}"/>
                </a:ext>
              </a:extLst>
            </p:cNvPr>
            <p:cNvSpPr/>
            <p:nvPr/>
          </p:nvSpPr>
          <p:spPr>
            <a:xfrm>
              <a:off x="5170791" y="943898"/>
              <a:ext cx="3237343" cy="3683926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72000"/>
                  </a:schemeClr>
                </a:gs>
                <a:gs pos="50000">
                  <a:schemeClr val="bg1">
                    <a:alpha val="52000"/>
                  </a:schemeClr>
                </a:gs>
                <a:gs pos="100000">
                  <a:schemeClr val="bg1">
                    <a:shade val="100000"/>
                    <a:satMod val="115000"/>
                    <a:alpha val="50000"/>
                  </a:schemeClr>
                </a:gs>
              </a:gsLst>
              <a:lin ang="6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8" name="Rectangle 2067">
              <a:extLst>
                <a:ext uri="{FF2B5EF4-FFF2-40B4-BE49-F238E27FC236}">
                  <a16:creationId xmlns:a16="http://schemas.microsoft.com/office/drawing/2014/main" id="{AA1979FC-5B79-24E2-7C4C-3C9E96FA93D6}"/>
                </a:ext>
              </a:extLst>
            </p:cNvPr>
            <p:cNvSpPr/>
            <p:nvPr/>
          </p:nvSpPr>
          <p:spPr>
            <a:xfrm>
              <a:off x="5309258" y="1180759"/>
              <a:ext cx="3237343" cy="3579300"/>
            </a:xfrm>
            <a:prstGeom prst="rect">
              <a:avLst/>
            </a:prstGeom>
            <a:noFill/>
            <a:ln>
              <a:solidFill>
                <a:srgbClr val="D0F0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E33DFE6-DC8D-4C9F-186F-B9292D1F62CA}"/>
              </a:ext>
            </a:extLst>
          </p:cNvPr>
          <p:cNvGrpSpPr/>
          <p:nvPr/>
        </p:nvGrpSpPr>
        <p:grpSpPr>
          <a:xfrm>
            <a:off x="5114949" y="1783410"/>
            <a:ext cx="3161698" cy="1994122"/>
            <a:chOff x="5114949" y="1783410"/>
            <a:chExt cx="3161698" cy="1994122"/>
          </a:xfrm>
        </p:grpSpPr>
        <p:sp>
          <p:nvSpPr>
            <p:cNvPr id="2067" name="TextBox 2066">
              <a:extLst>
                <a:ext uri="{FF2B5EF4-FFF2-40B4-BE49-F238E27FC236}">
                  <a16:creationId xmlns:a16="http://schemas.microsoft.com/office/drawing/2014/main" id="{86120ACE-9DC2-C397-1B27-AF00053139E6}"/>
                </a:ext>
              </a:extLst>
            </p:cNvPr>
            <p:cNvSpPr txBox="1"/>
            <p:nvPr/>
          </p:nvSpPr>
          <p:spPr>
            <a:xfrm>
              <a:off x="5494837" y="1783410"/>
              <a:ext cx="2781810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>
                  <a:solidFill>
                    <a:schemeClr val="bg2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rPr>
                <a:t>Avid learners with </a:t>
              </a:r>
              <a:br>
                <a:rPr lang="en-US" sz="2000" b="1">
                  <a:solidFill>
                    <a:schemeClr val="bg2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rPr>
              </a:br>
              <a:r>
                <a:rPr lang="en-US" sz="2000" b="1">
                  <a:solidFill>
                    <a:srgbClr val="47936F"/>
                  </a:solidFill>
                  <a:effectLst/>
                  <a:latin typeface="Montserrat" pitchFamily="2" charset="0"/>
                </a:rPr>
                <a:t>balanced note-taking methods </a:t>
              </a:r>
            </a:p>
            <a:p>
              <a:r>
                <a:rPr lang="en-US" sz="2000" b="1">
                  <a:solidFill>
                    <a:schemeClr val="bg2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rPr>
                <a:t>and </a:t>
              </a:r>
              <a:r>
                <a:rPr lang="en-US" sz="2000" b="1">
                  <a:solidFill>
                    <a:srgbClr val="47936F"/>
                  </a:solidFill>
                  <a:effectLst/>
                  <a:latin typeface="Montserrat" pitchFamily="2" charset="0"/>
                </a:rPr>
                <a:t>moderate-high interest</a:t>
              </a:r>
              <a:r>
                <a:rPr lang="en-US" sz="2000" b="1">
                  <a:solidFill>
                    <a:schemeClr val="bg2">
                      <a:lumMod val="75000"/>
                      <a:lumOff val="25000"/>
                    </a:schemeClr>
                  </a:solidFill>
                  <a:effectLst/>
                  <a:latin typeface="Montserrat" pitchFamily="2" charset="0"/>
                </a:rPr>
                <a:t>.</a:t>
              </a:r>
              <a:endParaRPr lang="en-US" sz="2000" b="1">
                <a:solidFill>
                  <a:schemeClr val="bg2">
                    <a:lumMod val="75000"/>
                    <a:lumOff val="25000"/>
                  </a:schemeClr>
                </a:solidFill>
                <a:latin typeface="Montserrat" pitchFamily="2" charset="0"/>
              </a:endParaRPr>
            </a:p>
          </p:txBody>
        </p:sp>
        <p:sp>
          <p:nvSpPr>
            <p:cNvPr id="2071" name="Google Shape;163;p19">
              <a:extLst>
                <a:ext uri="{FF2B5EF4-FFF2-40B4-BE49-F238E27FC236}">
                  <a16:creationId xmlns:a16="http://schemas.microsoft.com/office/drawing/2014/main" id="{2B3998AB-3B6F-8ACD-30CC-271E618B639A}"/>
                </a:ext>
              </a:extLst>
            </p:cNvPr>
            <p:cNvSpPr txBox="1">
              <a:spLocks/>
            </p:cNvSpPr>
            <p:nvPr/>
          </p:nvSpPr>
          <p:spPr>
            <a:xfrm>
              <a:off x="5114949" y="1793951"/>
              <a:ext cx="759775" cy="503109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vi-VN" sz="5400">
                  <a:solidFill>
                    <a:schemeClr val="bg2">
                      <a:lumMod val="10000"/>
                      <a:lumOff val="90000"/>
                    </a:schemeClr>
                  </a:solidFill>
                  <a:latin typeface="Montserrat Medium" pitchFamily="2" charset="0"/>
                  <a:ea typeface="Lato Light"/>
                  <a:cs typeface="Lato Light"/>
                </a:rPr>
                <a:t>“</a:t>
              </a:r>
              <a:endParaRPr lang="en-US" sz="5400">
                <a:solidFill>
                  <a:schemeClr val="bg2">
                    <a:lumMod val="10000"/>
                    <a:lumOff val="90000"/>
                  </a:schemeClr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2072" name="TextBox 2071">
              <a:extLst>
                <a:ext uri="{FF2B5EF4-FFF2-40B4-BE49-F238E27FC236}">
                  <a16:creationId xmlns:a16="http://schemas.microsoft.com/office/drawing/2014/main" id="{D2E1FC4B-CE8A-7AFC-356F-CE87DE16103E}"/>
                </a:ext>
              </a:extLst>
            </p:cNvPr>
            <p:cNvSpPr txBox="1"/>
            <p:nvPr/>
          </p:nvSpPr>
          <p:spPr>
            <a:xfrm>
              <a:off x="6618664" y="2854202"/>
              <a:ext cx="598009" cy="92333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 sz="5400">
                  <a:solidFill>
                    <a:schemeClr val="bg2">
                      <a:lumMod val="90000"/>
                      <a:lumOff val="10000"/>
                    </a:schemeClr>
                  </a:solidFill>
                  <a:latin typeface="Montserrat Medium" pitchFamily="2" charset="0"/>
                  <a:ea typeface="Lato Light"/>
                  <a:cs typeface="Lato Light"/>
                </a:defRPr>
              </a:lvl1pPr>
            </a:lstStyle>
            <a:p>
              <a:r>
                <a:rPr lang="vi-VN">
                  <a:solidFill>
                    <a:schemeClr val="tx1">
                      <a:lumMod val="95000"/>
                      <a:lumOff val="5000"/>
                      <a:alpha val="8000"/>
                    </a:schemeClr>
                  </a:solidFill>
                </a:rPr>
                <a:t>”</a:t>
              </a:r>
              <a:endParaRPr lang="en-US">
                <a:solidFill>
                  <a:schemeClr val="tx1">
                    <a:lumMod val="95000"/>
                    <a:lumOff val="5000"/>
                    <a:alpha val="8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0875021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20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20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"/>
                            </p:stCondLst>
                            <p:childTnLst>
                              <p:par>
                                <p:cTn id="3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9289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Customer Understanding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AF1BE1F9-43C8-CA05-1CB6-9A6D932A8B4C}"/>
              </a:ext>
            </a:extLst>
          </p:cNvPr>
          <p:cNvGrpSpPr/>
          <p:nvPr/>
        </p:nvGrpSpPr>
        <p:grpSpPr>
          <a:xfrm>
            <a:off x="532260" y="887476"/>
            <a:ext cx="1611047" cy="1718583"/>
            <a:chOff x="460800" y="1036801"/>
            <a:chExt cx="1611047" cy="1718583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FF96287-BE97-793B-6D4E-4092B83BA02A}"/>
                </a:ext>
              </a:extLst>
            </p:cNvPr>
            <p:cNvSpPr/>
            <p:nvPr/>
          </p:nvSpPr>
          <p:spPr>
            <a:xfrm>
              <a:off x="460800" y="1036801"/>
              <a:ext cx="1611047" cy="1718583"/>
            </a:xfrm>
            <a:prstGeom prst="roundRect">
              <a:avLst>
                <a:gd name="adj" fmla="val 5687"/>
              </a:avLst>
            </a:prstGeom>
            <a:solidFill>
              <a:schemeClr val="tx2">
                <a:lumMod val="75000"/>
              </a:schemeClr>
            </a:solidFill>
            <a:ln w="3175"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37D4F33-09F5-FDF4-F0CF-67D9221A66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1696" y="1127561"/>
              <a:ext cx="548640" cy="548640"/>
            </a:xfrm>
            <a:prstGeom prst="ellipse">
              <a:avLst/>
            </a:prstGeom>
            <a:noFill/>
            <a:ln>
              <a:noFill/>
            </a:ln>
          </p:spPr>
        </p:pic>
        <p:sp>
          <p:nvSpPr>
            <p:cNvPr id="4" name="Google Shape;163;p19">
              <a:extLst>
                <a:ext uri="{FF2B5EF4-FFF2-40B4-BE49-F238E27FC236}">
                  <a16:creationId xmlns:a16="http://schemas.microsoft.com/office/drawing/2014/main" id="{78EEE15C-9D4B-482C-6938-D7D9C0420C9E}"/>
                </a:ext>
              </a:extLst>
            </p:cNvPr>
            <p:cNvSpPr txBox="1">
              <a:spLocks/>
            </p:cNvSpPr>
            <p:nvPr/>
          </p:nvSpPr>
          <p:spPr>
            <a:xfrm>
              <a:off x="587925" y="1708563"/>
              <a:ext cx="1376182" cy="25773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rgbClr val="A8DBA7"/>
                  </a:solidFill>
                  <a:latin typeface="Montserrat Medium" panose="00000600000000000000" pitchFamily="2" charset="0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00">
                  <a:solidFill>
                    <a:srgbClr val="D0F09F"/>
                  </a:solidFill>
                </a:rPr>
                <a:t>Mrs. Minh Hue Ng</a:t>
              </a:r>
            </a:p>
          </p:txBody>
        </p:sp>
        <p:pic>
          <p:nvPicPr>
            <p:cNvPr id="10" name="Graphic 9" descr="Briefcase outline">
              <a:extLst>
                <a:ext uri="{FF2B5EF4-FFF2-40B4-BE49-F238E27FC236}">
                  <a16:creationId xmlns:a16="http://schemas.microsoft.com/office/drawing/2014/main" id="{9A0BE411-4D8D-E74D-8CDB-942F09CD66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30275" y="2021294"/>
              <a:ext cx="182880" cy="18288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991B3E-6A54-2A20-591D-AD291DDC0DF9}"/>
                </a:ext>
              </a:extLst>
            </p:cNvPr>
            <p:cNvSpPr txBox="1"/>
            <p:nvPr/>
          </p:nvSpPr>
          <p:spPr>
            <a:xfrm>
              <a:off x="724817" y="1989624"/>
              <a:ext cx="1271502" cy="246221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100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 sz="700"/>
                <a:t>FPT University lecturer </a:t>
              </a:r>
            </a:p>
          </p:txBody>
        </p:sp>
        <p:pic>
          <p:nvPicPr>
            <p:cNvPr id="16" name="Graphic 15" descr="Graduation cap outline">
              <a:extLst>
                <a:ext uri="{FF2B5EF4-FFF2-40B4-BE49-F238E27FC236}">
                  <a16:creationId xmlns:a16="http://schemas.microsoft.com/office/drawing/2014/main" id="{CB0124BB-503E-FD28-5F61-FA6A3B231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30275" y="2283401"/>
              <a:ext cx="182880" cy="18288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5AE6C3-AE9F-77A6-EFFB-E8B856A3E8CB}"/>
                </a:ext>
              </a:extLst>
            </p:cNvPr>
            <p:cNvSpPr txBox="1"/>
            <p:nvPr/>
          </p:nvSpPr>
          <p:spPr>
            <a:xfrm>
              <a:off x="724817" y="2185057"/>
              <a:ext cx="1294826" cy="53772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90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 sz="700"/>
                <a:t>Master in Theory and History of Art - HCM University of Fine Art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C5AE8132-9D72-A348-DF77-CBBBBC72ED27}"/>
              </a:ext>
            </a:extLst>
          </p:cNvPr>
          <p:cNvGrpSpPr/>
          <p:nvPr/>
        </p:nvGrpSpPr>
        <p:grpSpPr>
          <a:xfrm>
            <a:off x="2407324" y="872623"/>
            <a:ext cx="3657600" cy="640887"/>
            <a:chOff x="2407324" y="872623"/>
            <a:chExt cx="3657600" cy="64088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B1BA7BB-C350-8D52-11AE-8B1379F0D2BF}"/>
                </a:ext>
              </a:extLst>
            </p:cNvPr>
            <p:cNvSpPr txBox="1"/>
            <p:nvPr/>
          </p:nvSpPr>
          <p:spPr>
            <a:xfrm>
              <a:off x="2407324" y="872623"/>
              <a:ext cx="3657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100" b="1">
                  <a:solidFill>
                    <a:srgbClr val="77BE9C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r>
                <a:rPr lang="en-US" sz="1050">
                  <a:solidFill>
                    <a:srgbClr val="D0F09F"/>
                  </a:solidFill>
                </a:rPr>
                <a:t>Behaviours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D5B5F9-BC31-614D-00A3-25773BFFAF94}"/>
                </a:ext>
              </a:extLst>
            </p:cNvPr>
            <p:cNvSpPr txBox="1"/>
            <p:nvPr/>
          </p:nvSpPr>
          <p:spPr>
            <a:xfrm>
              <a:off x="2407324" y="1077557"/>
              <a:ext cx="3015934" cy="4359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0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n-US" sz="900"/>
                <a:t>Read books, do research on favorite topics</a:t>
              </a:r>
              <a:br>
                <a:rPr lang="en-US" sz="900"/>
              </a:br>
              <a:r>
                <a:rPr lang="en-US" sz="900"/>
                <a:t>Use PDF reader, take notes in Word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FEEFA5B-1D0C-BDA6-7CF8-03FDDD22AEB1}"/>
              </a:ext>
            </a:extLst>
          </p:cNvPr>
          <p:cNvGrpSpPr/>
          <p:nvPr/>
        </p:nvGrpSpPr>
        <p:grpSpPr>
          <a:xfrm>
            <a:off x="2407324" y="1568519"/>
            <a:ext cx="4982400" cy="662069"/>
            <a:chOff x="2407324" y="1568519"/>
            <a:chExt cx="4982400" cy="66206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9AF87FD-E7DE-0F42-D389-FF2FE5637E59}"/>
                </a:ext>
              </a:extLst>
            </p:cNvPr>
            <p:cNvSpPr txBox="1"/>
            <p:nvPr/>
          </p:nvSpPr>
          <p:spPr>
            <a:xfrm>
              <a:off x="2407324" y="1568519"/>
              <a:ext cx="3657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100" b="1">
                  <a:solidFill>
                    <a:srgbClr val="77BE9C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r>
                <a:rPr lang="en-US" sz="1050">
                  <a:solidFill>
                    <a:srgbClr val="D0F09F"/>
                  </a:solidFill>
                </a:rPr>
                <a:t>Needs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50249E-4F2C-1FC2-9DBB-7336458372C7}"/>
                </a:ext>
              </a:extLst>
            </p:cNvPr>
            <p:cNvSpPr txBox="1"/>
            <p:nvPr/>
          </p:nvSpPr>
          <p:spPr>
            <a:xfrm>
              <a:off x="2407324" y="1794635"/>
              <a:ext cx="4982400" cy="4359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0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n-US" sz="900"/>
                <a:t>- Offline support, auto sync when connected</a:t>
              </a:r>
            </a:p>
            <a:p>
              <a:r>
                <a:rPr lang="en-US" sz="900"/>
                <a:t>- Auto save page info, author, etc., when highlighting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08622FD-F6CA-C175-C773-007E9F8F628A}"/>
              </a:ext>
            </a:extLst>
          </p:cNvPr>
          <p:cNvGrpSpPr/>
          <p:nvPr/>
        </p:nvGrpSpPr>
        <p:grpSpPr>
          <a:xfrm>
            <a:off x="5874460" y="828339"/>
            <a:ext cx="3657600" cy="670442"/>
            <a:chOff x="5874460" y="828339"/>
            <a:chExt cx="3657600" cy="67044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809B635-B024-F051-BF61-A54CFF58B4EB}"/>
                </a:ext>
              </a:extLst>
            </p:cNvPr>
            <p:cNvSpPr txBox="1"/>
            <p:nvPr/>
          </p:nvSpPr>
          <p:spPr>
            <a:xfrm>
              <a:off x="5874460" y="828339"/>
              <a:ext cx="3657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100" b="1">
                  <a:solidFill>
                    <a:srgbClr val="77BE9C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r>
                <a:rPr lang="en-US" sz="1050">
                  <a:solidFill>
                    <a:srgbClr val="D0F09F"/>
                  </a:solidFill>
                </a:rPr>
                <a:t>Difficulties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1DBD972-2DA1-76D3-E70F-C726538FE056}"/>
                </a:ext>
              </a:extLst>
            </p:cNvPr>
            <p:cNvSpPr txBox="1"/>
            <p:nvPr/>
          </p:nvSpPr>
          <p:spPr>
            <a:xfrm>
              <a:off x="5874460" y="1062828"/>
              <a:ext cx="2868812" cy="4359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0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n-US" sz="900"/>
                <a:t>Have to tab back and forth</a:t>
              </a:r>
            </a:p>
            <a:p>
              <a:r>
                <a:rPr lang="en-US" sz="900"/>
                <a:t>Manage pages and distributed notes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19B937A-B04A-3816-AD95-75264781F4C6}"/>
              </a:ext>
            </a:extLst>
          </p:cNvPr>
          <p:cNvSpPr txBox="1"/>
          <p:nvPr/>
        </p:nvSpPr>
        <p:spPr>
          <a:xfrm>
            <a:off x="2407324" y="2252504"/>
            <a:ext cx="6736675" cy="2921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100" b="1" i="1">
                <a:solidFill>
                  <a:srgbClr val="A8DBA7"/>
                </a:solidFill>
              </a:rPr>
              <a:t>“I want an app that can take notes directly on PDFs and output a summary page.”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C94938-97D6-C072-2E27-4BAB20217D12}"/>
              </a:ext>
            </a:extLst>
          </p:cNvPr>
          <p:cNvGrpSpPr/>
          <p:nvPr/>
        </p:nvGrpSpPr>
        <p:grpSpPr>
          <a:xfrm>
            <a:off x="532260" y="3072440"/>
            <a:ext cx="1611047" cy="1780607"/>
            <a:chOff x="6840036" y="1154622"/>
            <a:chExt cx="1611047" cy="178060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5075349-B8D3-4819-F139-0BF88495620D}"/>
                </a:ext>
              </a:extLst>
            </p:cNvPr>
            <p:cNvSpPr/>
            <p:nvPr/>
          </p:nvSpPr>
          <p:spPr>
            <a:xfrm>
              <a:off x="6840036" y="1154622"/>
              <a:ext cx="1611047" cy="1780607"/>
            </a:xfrm>
            <a:prstGeom prst="roundRect">
              <a:avLst>
                <a:gd name="adj" fmla="val 5687"/>
              </a:avLst>
            </a:prstGeom>
            <a:solidFill>
              <a:schemeClr val="tx2">
                <a:lumMod val="75000"/>
              </a:schemeClr>
            </a:solidFill>
            <a:ln w="3175">
              <a:solidFill>
                <a:schemeClr val="bg2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" descr="Có thể là hình ảnh về 1 người">
              <a:extLst>
                <a:ext uri="{FF2B5EF4-FFF2-40B4-BE49-F238E27FC236}">
                  <a16:creationId xmlns:a16="http://schemas.microsoft.com/office/drawing/2014/main" id="{1010C842-803F-3A6A-9E19-8A5DFD230FD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27" t="11018" r="27" b="32716"/>
            <a:stretch/>
          </p:blipFill>
          <p:spPr bwMode="auto">
            <a:xfrm>
              <a:off x="7390586" y="1260572"/>
              <a:ext cx="548640" cy="54864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Google Shape;163;p19">
              <a:extLst>
                <a:ext uri="{FF2B5EF4-FFF2-40B4-BE49-F238E27FC236}">
                  <a16:creationId xmlns:a16="http://schemas.microsoft.com/office/drawing/2014/main" id="{FE278D80-FD47-5237-37D3-42630493B805}"/>
                </a:ext>
              </a:extLst>
            </p:cNvPr>
            <p:cNvSpPr txBox="1">
              <a:spLocks/>
            </p:cNvSpPr>
            <p:nvPr/>
          </p:nvSpPr>
          <p:spPr>
            <a:xfrm>
              <a:off x="6986470" y="1872477"/>
              <a:ext cx="1356873" cy="25773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rgbClr val="A8DBA7"/>
                  </a:solidFill>
                  <a:latin typeface="Montserrat Medium" panose="00000600000000000000" pitchFamily="2" charset="0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00">
                  <a:solidFill>
                    <a:srgbClr val="D0F09F"/>
                  </a:solidFill>
                </a:rPr>
                <a:t>Ms. Bich Ngoc</a:t>
              </a:r>
            </a:p>
          </p:txBody>
        </p:sp>
        <p:pic>
          <p:nvPicPr>
            <p:cNvPr id="27" name="Graphic 26" descr="Briefcase outline">
              <a:extLst>
                <a:ext uri="{FF2B5EF4-FFF2-40B4-BE49-F238E27FC236}">
                  <a16:creationId xmlns:a16="http://schemas.microsoft.com/office/drawing/2014/main" id="{685391AC-5BC8-717D-AF3A-088062D1E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15479" y="2193476"/>
              <a:ext cx="182880" cy="182880"/>
            </a:xfrm>
            <a:prstGeom prst="rect">
              <a:avLst/>
            </a:prstGeom>
          </p:spPr>
        </p:pic>
        <p:pic>
          <p:nvPicPr>
            <p:cNvPr id="29" name="Graphic 28" descr="Graduation cap outline">
              <a:extLst>
                <a:ext uri="{FF2B5EF4-FFF2-40B4-BE49-F238E27FC236}">
                  <a16:creationId xmlns:a16="http://schemas.microsoft.com/office/drawing/2014/main" id="{D34B093F-2F93-D93B-F006-92F4A4958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915479" y="2534873"/>
              <a:ext cx="182880" cy="182880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AB8DAF-EF6F-5533-0BAF-515EFBDF0319}"/>
                </a:ext>
              </a:extLst>
            </p:cNvPr>
            <p:cNvSpPr txBox="1"/>
            <p:nvPr/>
          </p:nvSpPr>
          <p:spPr>
            <a:xfrm>
              <a:off x="7104060" y="2491784"/>
              <a:ext cx="1239283" cy="345346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90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 sz="700"/>
                <a:t>Freshman at Miami University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3625C31-D5CD-6E62-AD4B-86E9023895F1}"/>
                </a:ext>
              </a:extLst>
            </p:cNvPr>
            <p:cNvSpPr txBox="1"/>
            <p:nvPr/>
          </p:nvSpPr>
          <p:spPr>
            <a:xfrm>
              <a:off x="7104053" y="2179095"/>
              <a:ext cx="1200703" cy="246221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 sz="100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 sz="700"/>
                <a:t>Former Partnership Intern at Amanotes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B8DE127-D9B3-7753-3CFA-72E6DB56BE95}"/>
              </a:ext>
            </a:extLst>
          </p:cNvPr>
          <p:cNvGrpSpPr/>
          <p:nvPr/>
        </p:nvGrpSpPr>
        <p:grpSpPr>
          <a:xfrm>
            <a:off x="2407324" y="3093404"/>
            <a:ext cx="3657600" cy="670442"/>
            <a:chOff x="2407324" y="3093404"/>
            <a:chExt cx="3657600" cy="670442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90AE58B-9076-8E22-940E-28BB77376A44}"/>
                </a:ext>
              </a:extLst>
            </p:cNvPr>
            <p:cNvSpPr txBox="1"/>
            <p:nvPr/>
          </p:nvSpPr>
          <p:spPr>
            <a:xfrm>
              <a:off x="2407324" y="3093404"/>
              <a:ext cx="3657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100" b="1">
                  <a:solidFill>
                    <a:srgbClr val="77BE9C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r>
                <a:rPr lang="en-US" sz="1050">
                  <a:solidFill>
                    <a:srgbClr val="D0F09F"/>
                  </a:solidFill>
                </a:rPr>
                <a:t>Behaviours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7D6B880-CAA0-5E82-DC64-FB32519C2914}"/>
                </a:ext>
              </a:extLst>
            </p:cNvPr>
            <p:cNvSpPr txBox="1"/>
            <p:nvPr/>
          </p:nvSpPr>
          <p:spPr>
            <a:xfrm>
              <a:off x="2407324" y="3327893"/>
              <a:ext cx="3203119" cy="4359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0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n-US" sz="900"/>
                <a:t>Read university materials (thousands of pages)</a:t>
              </a:r>
            </a:p>
            <a:p>
              <a:r>
                <a:rPr lang="en-US" sz="900"/>
                <a:t>Use tablet to read file, take notes directly on it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5E03F20-387B-1C8B-F4D8-D3AAD3E3C5AF}"/>
              </a:ext>
            </a:extLst>
          </p:cNvPr>
          <p:cNvGrpSpPr/>
          <p:nvPr/>
        </p:nvGrpSpPr>
        <p:grpSpPr>
          <a:xfrm>
            <a:off x="2407324" y="3837385"/>
            <a:ext cx="4982400" cy="475153"/>
            <a:chOff x="2407324" y="3837385"/>
            <a:chExt cx="4982400" cy="475153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EFC4EAE-C379-3FCD-C4E4-E1E395A60822}"/>
                </a:ext>
              </a:extLst>
            </p:cNvPr>
            <p:cNvSpPr txBox="1"/>
            <p:nvPr/>
          </p:nvSpPr>
          <p:spPr>
            <a:xfrm>
              <a:off x="2407324" y="3837385"/>
              <a:ext cx="3657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100" b="1">
                  <a:solidFill>
                    <a:srgbClr val="77BE9C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r>
                <a:rPr lang="en-US" sz="1050">
                  <a:solidFill>
                    <a:srgbClr val="D0F09F"/>
                  </a:solidFill>
                </a:rPr>
                <a:t>Needs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B080CCC-0037-2E3F-1F0E-4E4C9FBC7F18}"/>
                </a:ext>
              </a:extLst>
            </p:cNvPr>
            <p:cNvSpPr txBox="1"/>
            <p:nvPr/>
          </p:nvSpPr>
          <p:spPr>
            <a:xfrm>
              <a:off x="2407324" y="4056634"/>
              <a:ext cx="4982400" cy="25590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0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n-US" sz="900"/>
                <a:t>- New way to interact and note when have to use laptop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1E223C0-CAAF-6F73-EBE9-34A7F88B6D0F}"/>
              </a:ext>
            </a:extLst>
          </p:cNvPr>
          <p:cNvGrpSpPr/>
          <p:nvPr/>
        </p:nvGrpSpPr>
        <p:grpSpPr>
          <a:xfrm>
            <a:off x="5874460" y="3048730"/>
            <a:ext cx="3657600" cy="850491"/>
            <a:chOff x="5874460" y="3048730"/>
            <a:chExt cx="3657600" cy="85049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9983EF4-A416-7AFC-EBF1-5897EB74DBF2}"/>
                </a:ext>
              </a:extLst>
            </p:cNvPr>
            <p:cNvSpPr txBox="1"/>
            <p:nvPr/>
          </p:nvSpPr>
          <p:spPr>
            <a:xfrm>
              <a:off x="5874460" y="3048730"/>
              <a:ext cx="3657600" cy="2462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100" b="1">
                  <a:solidFill>
                    <a:srgbClr val="77BE9C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r>
                <a:rPr lang="en-US" sz="1050">
                  <a:solidFill>
                    <a:srgbClr val="D0F09F"/>
                  </a:solidFill>
                </a:rPr>
                <a:t>Difficulties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7E69FE1F-846E-1F86-B0AB-A20312737A37}"/>
                </a:ext>
              </a:extLst>
            </p:cNvPr>
            <p:cNvSpPr txBox="1"/>
            <p:nvPr/>
          </p:nvSpPr>
          <p:spPr>
            <a:xfrm>
              <a:off x="5874460" y="3283219"/>
              <a:ext cx="3203119" cy="6160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0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n-US" sz="900"/>
                <a:t>Lots of resources to manage</a:t>
              </a:r>
            </a:p>
            <a:p>
              <a:r>
                <a:rPr lang="en-US" sz="900"/>
                <a:t>Low speed when taking note by typing</a:t>
              </a:r>
            </a:p>
            <a:p>
              <a:r>
                <a:rPr lang="en-US" sz="900"/>
                <a:t>Low productivity when it come to Macbook, Iphone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55E2C37-E024-EA01-FD55-3444008B2CD9}"/>
              </a:ext>
            </a:extLst>
          </p:cNvPr>
          <p:cNvSpPr txBox="1"/>
          <p:nvPr/>
        </p:nvSpPr>
        <p:spPr>
          <a:xfrm>
            <a:off x="2394691" y="4343323"/>
            <a:ext cx="5707790" cy="51225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1100" b="1" i="1">
                <a:solidFill>
                  <a:srgbClr val="A8DBA7"/>
                </a:solidFill>
                <a:latin typeface="Montserrat Medium" pitchFamily="2" charset="0"/>
              </a:rPr>
              <a:t>“I feel that the current process is smooth and effective, </a:t>
            </a:r>
          </a:p>
          <a:p>
            <a:r>
              <a:rPr lang="en-US" sz="1100" b="1" i="1">
                <a:solidFill>
                  <a:srgbClr val="A8DBA7"/>
                </a:solidFill>
                <a:latin typeface="Montserrat Medium" pitchFamily="2" charset="0"/>
              </a:rPr>
              <a:t>I appreciate writing notes by hand whether on paper or on a tablet.”</a:t>
            </a: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AC2266F-BBD9-95F4-79AC-099B6BCB1573}"/>
              </a:ext>
            </a:extLst>
          </p:cNvPr>
          <p:cNvCxnSpPr>
            <a:cxnSpLocks/>
          </p:cNvCxnSpPr>
          <p:nvPr/>
        </p:nvCxnSpPr>
        <p:spPr>
          <a:xfrm>
            <a:off x="-63342" y="2830946"/>
            <a:ext cx="9296400" cy="0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14164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9289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Market Understanding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A41D1FA-17E7-28D6-CD56-D019F18561D0}"/>
              </a:ext>
            </a:extLst>
          </p:cNvPr>
          <p:cNvGrpSpPr/>
          <p:nvPr/>
        </p:nvGrpSpPr>
        <p:grpSpPr>
          <a:xfrm>
            <a:off x="284324" y="761640"/>
            <a:ext cx="3721964" cy="1168678"/>
            <a:chOff x="729733" y="1614149"/>
            <a:chExt cx="3955072" cy="116867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3A0331-FE4F-0E15-D58F-1DDAE515CB62}"/>
                </a:ext>
              </a:extLst>
            </p:cNvPr>
            <p:cNvSpPr txBox="1"/>
            <p:nvPr/>
          </p:nvSpPr>
          <p:spPr>
            <a:xfrm>
              <a:off x="1270168" y="1822525"/>
              <a:ext cx="23818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b="1">
                  <a:solidFill>
                    <a:srgbClr val="D0F09F"/>
                  </a:solidFill>
                  <a:latin typeface="Montserrat" pitchFamily="2" charset="0"/>
                </a:rPr>
                <a:t>Note-taking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B3B4A9-AC27-BC42-AC2F-A6485005F271}"/>
                </a:ext>
              </a:extLst>
            </p:cNvPr>
            <p:cNvSpPr txBox="1"/>
            <p:nvPr/>
          </p:nvSpPr>
          <p:spPr>
            <a:xfrm>
              <a:off x="850930" y="2006739"/>
              <a:ext cx="114870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Montserrat" pitchFamily="2" charset="0"/>
                </a:rPr>
                <a:t>Wiki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DD478B-C5CD-7504-1975-5E065B608721}"/>
                </a:ext>
              </a:extLst>
            </p:cNvPr>
            <p:cNvSpPr txBox="1"/>
            <p:nvPr/>
          </p:nvSpPr>
          <p:spPr>
            <a:xfrm>
              <a:off x="1981375" y="1614149"/>
              <a:ext cx="2224517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200" b="1">
                  <a:solidFill>
                    <a:schemeClr val="accent3">
                      <a:lumMod val="75000"/>
                    </a:schemeClr>
                  </a:solidFill>
                  <a:latin typeface="Montserrat" pitchFamily="2" charset="0"/>
                </a:rPr>
                <a:t>Document reader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FC0FEC-DD73-7DEE-E4FA-AC13007B5CD8}"/>
                </a:ext>
              </a:extLst>
            </p:cNvPr>
            <p:cNvSpPr txBox="1"/>
            <p:nvPr/>
          </p:nvSpPr>
          <p:spPr>
            <a:xfrm>
              <a:off x="1843311" y="2171992"/>
              <a:ext cx="2381833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 b="1">
                  <a:solidFill>
                    <a:srgbClr val="A8DBA7"/>
                  </a:solidFill>
                  <a:latin typeface="Montserrat" pitchFamily="2" charset="0"/>
                </a:defRPr>
              </a:lvl1pPr>
            </a:lstStyle>
            <a:p>
              <a:r>
                <a:rPr lang="en-US" sz="1100">
                  <a:solidFill>
                    <a:schemeClr val="accent2">
                      <a:lumMod val="40000"/>
                      <a:lumOff val="60000"/>
                    </a:schemeClr>
                  </a:solidFill>
                </a:rPr>
                <a:t>Knowledge base platform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8FF91CD-4772-654B-F523-A10863C62A0F}"/>
                </a:ext>
              </a:extLst>
            </p:cNvPr>
            <p:cNvSpPr txBox="1"/>
            <p:nvPr/>
          </p:nvSpPr>
          <p:spPr>
            <a:xfrm>
              <a:off x="1075137" y="2521217"/>
              <a:ext cx="3609668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 b="1">
                  <a:solidFill>
                    <a:srgbClr val="A8DBA7"/>
                  </a:solidFill>
                  <a:latin typeface="Montserrat" pitchFamily="2" charset="0"/>
                </a:defRPr>
              </a:lvl1pPr>
            </a:lstStyle>
            <a:p>
              <a:r>
                <a:rPr lang="en-US" sz="1100">
                  <a:solidFill>
                    <a:srgbClr val="77BE9C"/>
                  </a:solidFill>
                </a:rPr>
                <a:t>Personal information manager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96128F-50C9-CD4E-8DD7-FC062ECA06D7}"/>
                </a:ext>
              </a:extLst>
            </p:cNvPr>
            <p:cNvSpPr txBox="1"/>
            <p:nvPr/>
          </p:nvSpPr>
          <p:spPr>
            <a:xfrm>
              <a:off x="729733" y="2362072"/>
              <a:ext cx="209795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 b="1">
                  <a:solidFill>
                    <a:srgbClr val="A8DBA7"/>
                  </a:solidFill>
                  <a:latin typeface="Montserrat" pitchFamily="2" charset="0"/>
                </a:defRPr>
              </a:lvl1pPr>
            </a:lstStyle>
            <a:p>
              <a:r>
                <a:rPr lang="en-US" sz="800">
                  <a:solidFill>
                    <a:srgbClr val="47936F"/>
                  </a:solidFill>
                </a:rPr>
                <a:t>Document collaborator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DFE52C-FCA5-9F18-E50B-77AB53006829}"/>
                </a:ext>
              </a:extLst>
            </p:cNvPr>
            <p:cNvSpPr txBox="1"/>
            <p:nvPr/>
          </p:nvSpPr>
          <p:spPr>
            <a:xfrm>
              <a:off x="863099" y="1651406"/>
              <a:ext cx="1681315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algn="ctr">
                <a:defRPr sz="1600" b="1">
                  <a:solidFill>
                    <a:srgbClr val="A8DBA7"/>
                  </a:solidFill>
                  <a:latin typeface="Montserrat" pitchFamily="2" charset="0"/>
                </a:defRPr>
              </a:lvl1pPr>
            </a:lstStyle>
            <a:p>
              <a:r>
                <a:rPr lang="en-US" sz="1200">
                  <a:solidFill>
                    <a:srgbClr val="3D90B9"/>
                  </a:solidFill>
                </a:rPr>
                <a:t>Learning aid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A492BD55-6797-CCB3-AEEC-E8C35B1078E0}"/>
              </a:ext>
            </a:extLst>
          </p:cNvPr>
          <p:cNvSpPr txBox="1"/>
          <p:nvPr/>
        </p:nvSpPr>
        <p:spPr>
          <a:xfrm>
            <a:off x="369390" y="2046869"/>
            <a:ext cx="3088481" cy="27699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600" b="1">
                <a:solidFill>
                  <a:srgbClr val="A8DBA7"/>
                </a:solidFill>
                <a:latin typeface="Montserrat" pitchFamily="2" charset="0"/>
              </a:defRPr>
            </a:lvl1pPr>
          </a:lstStyle>
          <a:p>
            <a:r>
              <a:rPr lang="en-US" sz="1200" b="0" i="1">
                <a:solidFill>
                  <a:srgbClr val="D0F09F"/>
                </a:solidFill>
              </a:rPr>
              <a:t>“A second brain for you, forever”</a:t>
            </a:r>
          </a:p>
        </p:txBody>
      </p:sp>
      <p:sp>
        <p:nvSpPr>
          <p:cNvPr id="43" name="Google Shape;163;p19">
            <a:extLst>
              <a:ext uri="{FF2B5EF4-FFF2-40B4-BE49-F238E27FC236}">
                <a16:creationId xmlns:a16="http://schemas.microsoft.com/office/drawing/2014/main" id="{E18ECAD5-A7A0-D576-D5B7-DD30A77A8C74}"/>
              </a:ext>
            </a:extLst>
          </p:cNvPr>
          <p:cNvSpPr txBox="1">
            <a:spLocks/>
          </p:cNvSpPr>
          <p:nvPr/>
        </p:nvSpPr>
        <p:spPr>
          <a:xfrm>
            <a:off x="4032298" y="491614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>
                <a:solidFill>
                  <a:srgbClr val="A8DBA7"/>
                </a:solidFill>
                <a:latin typeface="Montserrat Medium" panose="00000600000000000000" pitchFamily="2" charset="0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Market size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5CEAC6-2699-B013-5274-A2CB904B4AA4}"/>
              </a:ext>
            </a:extLst>
          </p:cNvPr>
          <p:cNvSpPr txBox="1"/>
          <p:nvPr/>
        </p:nvSpPr>
        <p:spPr>
          <a:xfrm>
            <a:off x="4095908" y="3929257"/>
            <a:ext cx="1729043" cy="642656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1100"/>
              <a:buNone/>
              <a:defRPr sz="1200" b="1">
                <a:solidFill>
                  <a:srgbClr val="A8DBA7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No restrictions on law or government</a:t>
            </a:r>
          </a:p>
        </p:txBody>
      </p:sp>
      <p:sp>
        <p:nvSpPr>
          <p:cNvPr id="4" name="Google Shape;163;p19">
            <a:extLst>
              <a:ext uri="{FF2B5EF4-FFF2-40B4-BE49-F238E27FC236}">
                <a16:creationId xmlns:a16="http://schemas.microsoft.com/office/drawing/2014/main" id="{C6157521-1EF6-EF0E-9304-C8F8761DDB75}"/>
              </a:ext>
            </a:extLst>
          </p:cNvPr>
          <p:cNvSpPr txBox="1">
            <a:spLocks/>
          </p:cNvSpPr>
          <p:nvPr/>
        </p:nvSpPr>
        <p:spPr>
          <a:xfrm>
            <a:off x="4026364" y="2722402"/>
            <a:ext cx="2865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>
                <a:solidFill>
                  <a:srgbClr val="A8DBA7"/>
                </a:solidFill>
                <a:latin typeface="Montserrat Medium" panose="00000600000000000000" pitchFamily="2" charset="0"/>
              </a:rPr>
              <a:t>Key Players</a:t>
            </a:r>
            <a:endParaRPr lang="en-US">
              <a:solidFill>
                <a:srgbClr val="A8DBA7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FC31B63-CD44-1CD8-258E-CD07A9912437}"/>
              </a:ext>
            </a:extLst>
          </p:cNvPr>
          <p:cNvGrpSpPr/>
          <p:nvPr/>
        </p:nvGrpSpPr>
        <p:grpSpPr>
          <a:xfrm>
            <a:off x="4026364" y="3030629"/>
            <a:ext cx="4488374" cy="654120"/>
            <a:chOff x="4026364" y="3009029"/>
            <a:chExt cx="4488374" cy="6541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0115E0A-7359-375D-9BF0-E82C22A3133F}"/>
                </a:ext>
              </a:extLst>
            </p:cNvPr>
            <p:cNvSpPr txBox="1"/>
            <p:nvPr/>
          </p:nvSpPr>
          <p:spPr>
            <a:xfrm>
              <a:off x="4026364" y="3009029"/>
              <a:ext cx="1463040" cy="18288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900">
                  <a:latin typeface="Montserrat" pitchFamily="2" charset="0"/>
                </a:rPr>
                <a:t>Google (US)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69AB155-4382-ED32-42D0-B07B6EE05E0D}"/>
                </a:ext>
              </a:extLst>
            </p:cNvPr>
            <p:cNvSpPr txBox="1"/>
            <p:nvPr/>
          </p:nvSpPr>
          <p:spPr>
            <a:xfrm>
              <a:off x="4026364" y="3248001"/>
              <a:ext cx="1463040" cy="18288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900">
                  <a:latin typeface="Montserrat" pitchFamily="2" charset="0"/>
                </a:rPr>
                <a:t>Evernote (US)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99471A5-C6F9-BA1E-C32C-9C38F6B11D39}"/>
                </a:ext>
              </a:extLst>
            </p:cNvPr>
            <p:cNvSpPr txBox="1"/>
            <p:nvPr/>
          </p:nvSpPr>
          <p:spPr>
            <a:xfrm>
              <a:off x="4026364" y="3480269"/>
              <a:ext cx="1463040" cy="18288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900">
                  <a:latin typeface="Montserrat" pitchFamily="2" charset="0"/>
                </a:rPr>
                <a:t>Dropbox (US)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0381549-2EB9-42FB-4D06-0F75304E922D}"/>
                </a:ext>
              </a:extLst>
            </p:cNvPr>
            <p:cNvSpPr txBox="1"/>
            <p:nvPr/>
          </p:nvSpPr>
          <p:spPr>
            <a:xfrm>
              <a:off x="7041383" y="3009029"/>
              <a:ext cx="1463040" cy="18288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900">
                  <a:latin typeface="Montserrat" pitchFamily="2" charset="0"/>
                </a:rPr>
                <a:t>Microsoft (US)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99F37BF-4B7B-DAFE-A6FC-23B63C9A1F43}"/>
                </a:ext>
              </a:extLst>
            </p:cNvPr>
            <p:cNvSpPr txBox="1"/>
            <p:nvPr/>
          </p:nvSpPr>
          <p:spPr>
            <a:xfrm>
              <a:off x="5459165" y="3009029"/>
              <a:ext cx="1463040" cy="18288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900">
                  <a:latin typeface="Montserrat" pitchFamily="2" charset="0"/>
                </a:rPr>
                <a:t>Apple (US)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1F28225-7A68-568A-D0FB-4077E0E2056A}"/>
                </a:ext>
              </a:extLst>
            </p:cNvPr>
            <p:cNvSpPr txBox="1"/>
            <p:nvPr/>
          </p:nvSpPr>
          <p:spPr>
            <a:xfrm>
              <a:off x="5459165" y="3248001"/>
              <a:ext cx="1463040" cy="18288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900">
                  <a:latin typeface="Montserrat" pitchFamily="2" charset="0"/>
                </a:rPr>
                <a:t>Notion (US)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4E9C83A-6D99-A72D-D45A-196DA1F00D74}"/>
                </a:ext>
              </a:extLst>
            </p:cNvPr>
            <p:cNvSpPr txBox="1"/>
            <p:nvPr/>
          </p:nvSpPr>
          <p:spPr>
            <a:xfrm>
              <a:off x="5459165" y="3480269"/>
              <a:ext cx="1463040" cy="18288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900">
                  <a:latin typeface="Montserrat" pitchFamily="2" charset="0"/>
                </a:rPr>
                <a:t>Typora (China)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D16BA5-303D-9F11-F3E5-108CCE83FADB}"/>
                </a:ext>
              </a:extLst>
            </p:cNvPr>
            <p:cNvSpPr txBox="1"/>
            <p:nvPr/>
          </p:nvSpPr>
          <p:spPr>
            <a:xfrm>
              <a:off x="7051698" y="3246449"/>
              <a:ext cx="1463040" cy="182880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900">
                  <a:latin typeface="Montserrat" pitchFamily="2" charset="0"/>
                </a:rPr>
                <a:t>Milanote (Australia)</a:t>
              </a: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CA69495C-7BCE-C508-9450-D86E66242640}"/>
              </a:ext>
            </a:extLst>
          </p:cNvPr>
          <p:cNvSpPr txBox="1"/>
          <p:nvPr/>
        </p:nvSpPr>
        <p:spPr>
          <a:xfrm>
            <a:off x="3884518" y="4804251"/>
            <a:ext cx="512232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algn="ctr">
              <a:defRPr sz="1050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defRPr>
            </a:lvl1pPr>
          </a:lstStyle>
          <a:p>
            <a:pPr algn="r"/>
            <a:r>
              <a:rPr lang="en-US" sz="800" b="1"/>
              <a:t>Note Taking App Market - Global Industry Analysis and Forecast (2022-2029) </a:t>
            </a:r>
            <a:r>
              <a:rPr lang="en-US" sz="800"/>
              <a:t>- MMR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5FBC654-68B2-F9B1-FF94-A6C747AA6411}"/>
              </a:ext>
            </a:extLst>
          </p:cNvPr>
          <p:cNvGrpSpPr/>
          <p:nvPr/>
        </p:nvGrpSpPr>
        <p:grpSpPr>
          <a:xfrm>
            <a:off x="4827777" y="629609"/>
            <a:ext cx="2744016" cy="1801598"/>
            <a:chOff x="4827777" y="629609"/>
            <a:chExt cx="2744016" cy="180159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D37ACE6-1B16-68F8-E90E-A872E60854AD}"/>
                </a:ext>
              </a:extLst>
            </p:cNvPr>
            <p:cNvGrpSpPr/>
            <p:nvPr/>
          </p:nvGrpSpPr>
          <p:grpSpPr>
            <a:xfrm>
              <a:off x="4827777" y="629609"/>
              <a:ext cx="2744016" cy="1801598"/>
              <a:chOff x="4827777" y="629609"/>
              <a:chExt cx="2744016" cy="1801598"/>
            </a:xfrm>
          </p:grpSpPr>
          <p:graphicFrame>
            <p:nvGraphicFramePr>
              <p:cNvPr id="32" name="Chart 31">
                <a:extLst>
                  <a:ext uri="{FF2B5EF4-FFF2-40B4-BE49-F238E27FC236}">
                    <a16:creationId xmlns:a16="http://schemas.microsoft.com/office/drawing/2014/main" id="{B40A0019-3CFE-E526-E4B0-BDAA60A245B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306784424"/>
                  </p:ext>
                </p:extLst>
              </p:nvPr>
            </p:nvGraphicFramePr>
            <p:xfrm>
              <a:off x="4827777" y="815991"/>
              <a:ext cx="2744016" cy="161521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18A0026-CF4C-35C6-BC4B-70F6C6060CA7}"/>
                  </a:ext>
                </a:extLst>
              </p:cNvPr>
              <p:cNvSpPr txBox="1"/>
              <p:nvPr/>
            </p:nvSpPr>
            <p:spPr>
              <a:xfrm>
                <a:off x="5494076" y="629609"/>
                <a:ext cx="2069547" cy="307777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 algn="ctr">
                  <a:defRPr>
                    <a:solidFill>
                      <a:schemeClr val="bg1"/>
                    </a:solidFill>
                    <a:latin typeface="Montserrat Medium" panose="00000600000000000000" pitchFamily="2" charset="0"/>
                  </a:defRPr>
                </a:lvl1pPr>
              </a:lstStyle>
              <a:p>
                <a:pPr algn="r"/>
                <a:r>
                  <a:rPr lang="en-US" sz="1100" i="1">
                    <a:latin typeface="Montserrat" pitchFamily="2" charset="0"/>
                  </a:rPr>
                  <a:t>in US$ Billion</a:t>
                </a:r>
              </a:p>
            </p:txBody>
          </p: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262022A-89E9-474C-E5C6-92821CCE79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9219" y="1161445"/>
              <a:ext cx="1311295" cy="5802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7F860F0-4640-B2F0-2224-15017BA20F40}"/>
                </a:ext>
              </a:extLst>
            </p:cNvPr>
            <p:cNvSpPr txBox="1"/>
            <p:nvPr/>
          </p:nvSpPr>
          <p:spPr>
            <a:xfrm rot="20123466">
              <a:off x="5585400" y="1227957"/>
              <a:ext cx="1045141" cy="307777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defRPr>
                  <a:solidFill>
                    <a:schemeClr val="bg1"/>
                  </a:solidFill>
                  <a:latin typeface="Montserrat Medium" panose="00000600000000000000" pitchFamily="2" charset="0"/>
                </a:defRPr>
              </a:lvl1pPr>
            </a:lstStyle>
            <a:p>
              <a:r>
                <a:rPr lang="en-US" sz="1100">
                  <a:solidFill>
                    <a:srgbClr val="A8DBA7"/>
                  </a:solidFill>
                  <a:latin typeface="Montserrat" pitchFamily="2" charset="0"/>
                </a:rPr>
                <a:t>CAGR 16.4%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68155B11-7CA2-7556-FAEB-F4048CA68EEC}"/>
              </a:ext>
            </a:extLst>
          </p:cNvPr>
          <p:cNvSpPr txBox="1"/>
          <p:nvPr/>
        </p:nvSpPr>
        <p:spPr>
          <a:xfrm>
            <a:off x="4706192" y="2401195"/>
            <a:ext cx="3271132" cy="2462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000">
                <a:solidFill>
                  <a:schemeClr val="bg1"/>
                </a:solidFill>
                <a:latin typeface="Montserrat" pitchFamily="2" charset="0"/>
              </a:defRPr>
            </a:lvl1pPr>
          </a:lstStyle>
          <a:p>
            <a:pPr algn="ctr"/>
            <a:r>
              <a:rPr lang="en-US" sz="1050" b="1">
                <a:solidFill>
                  <a:srgbClr val="A8DBA7"/>
                </a:solidFill>
              </a:rPr>
              <a:t>3.21 </a:t>
            </a:r>
            <a:r>
              <a:rPr lang="en-US" sz="1050"/>
              <a:t>(IAP)  + </a:t>
            </a:r>
            <a:r>
              <a:rPr lang="en-US" sz="1050" b="1">
                <a:solidFill>
                  <a:srgbClr val="A8DBA7"/>
                </a:solidFill>
              </a:rPr>
              <a:t>0.15</a:t>
            </a:r>
            <a:r>
              <a:rPr lang="en-US" sz="1050"/>
              <a:t> (Paid app) + </a:t>
            </a:r>
            <a:r>
              <a:rPr lang="en-US" sz="1050" b="1">
                <a:solidFill>
                  <a:srgbClr val="A8DBA7"/>
                </a:solidFill>
              </a:rPr>
              <a:t>5.91 </a:t>
            </a:r>
            <a:r>
              <a:rPr lang="en-US" sz="1050"/>
              <a:t>(Advertising)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464DDF-06D1-8523-B1B4-FFC69A6F55AE}"/>
              </a:ext>
            </a:extLst>
          </p:cNvPr>
          <p:cNvSpPr txBox="1"/>
          <p:nvPr/>
        </p:nvSpPr>
        <p:spPr>
          <a:xfrm>
            <a:off x="221866" y="2507705"/>
            <a:ext cx="2515023" cy="3077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>
                <a:solidFill>
                  <a:schemeClr val="bg1"/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Demand-side economy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7E5805B8-8173-444A-D77C-45E9A2281F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319" y="2866352"/>
            <a:ext cx="3249400" cy="181465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E7820247-3F8D-E382-82B9-82676C341F41}"/>
              </a:ext>
            </a:extLst>
          </p:cNvPr>
          <p:cNvSpPr txBox="1"/>
          <p:nvPr/>
        </p:nvSpPr>
        <p:spPr>
          <a:xfrm>
            <a:off x="280422" y="4798170"/>
            <a:ext cx="32040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r">
              <a:defRPr sz="900" b="1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defRPr>
            </a:lvl1pPr>
          </a:lstStyle>
          <a:p>
            <a:pPr algn="l"/>
            <a:r>
              <a:rPr lang="en-US" sz="800"/>
              <a:t>Vietnam’s Search for Tomorrow – </a:t>
            </a:r>
            <a:r>
              <a:rPr lang="en-US" sz="800" b="0"/>
              <a:t>Google Vietnam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D315A5A-C4A1-2CF6-1E01-88C82958DDD7}"/>
              </a:ext>
            </a:extLst>
          </p:cNvPr>
          <p:cNvCxnSpPr>
            <a:cxnSpLocks/>
          </p:cNvCxnSpPr>
          <p:nvPr/>
        </p:nvCxnSpPr>
        <p:spPr>
          <a:xfrm>
            <a:off x="3758400" y="289569"/>
            <a:ext cx="0" cy="4585659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23CC32E-4E4C-37E9-4EF7-8D6DCBBBE14B}"/>
              </a:ext>
            </a:extLst>
          </p:cNvPr>
          <p:cNvSpPr txBox="1"/>
          <p:nvPr/>
        </p:nvSpPr>
        <p:spPr>
          <a:xfrm>
            <a:off x="6647160" y="3929257"/>
            <a:ext cx="1729043" cy="642656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1100"/>
              <a:buNone/>
              <a:defRPr sz="1200" b="1">
                <a:solidFill>
                  <a:srgbClr val="A8DBA7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Global scope development  potential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81ADF7D-3143-D22A-CE8D-CD620E30E4B3}"/>
              </a:ext>
            </a:extLst>
          </p:cNvPr>
          <p:cNvCxnSpPr/>
          <p:nvPr/>
        </p:nvCxnSpPr>
        <p:spPr>
          <a:xfrm>
            <a:off x="5940000" y="4250585"/>
            <a:ext cx="588849" cy="0"/>
          </a:xfrm>
          <a:prstGeom prst="straightConnector1">
            <a:avLst/>
          </a:prstGeom>
          <a:ln w="6350">
            <a:solidFill>
              <a:schemeClr val="accent4">
                <a:lumMod val="20000"/>
                <a:lumOff val="8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231055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3" grpId="0"/>
      <p:bldP spid="3" grpId="0" animBg="1"/>
      <p:bldP spid="4" grpId="0"/>
      <p:bldP spid="27" grpId="0"/>
      <p:bldP spid="45" grpId="0"/>
      <p:bldP spid="50" grpId="0"/>
      <p:bldP spid="54" grpId="0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FBCCFE04-7EF4-6FE4-AD69-D58B96754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962" y="2669284"/>
            <a:ext cx="2766570" cy="1764792"/>
          </a:xfrm>
          <a:prstGeom prst="roundRect">
            <a:avLst>
              <a:gd name="adj" fmla="val 2962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hygital: 4 Examples of a Mind-Blowing Marketing Revolution">
            <a:extLst>
              <a:ext uri="{FF2B5EF4-FFF2-40B4-BE49-F238E27FC236}">
                <a16:creationId xmlns:a16="http://schemas.microsoft.com/office/drawing/2014/main" id="{C750DA45-9EA1-59C6-5ED7-24B5579C6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07" r="11412"/>
          <a:stretch/>
        </p:blipFill>
        <p:spPr bwMode="auto">
          <a:xfrm>
            <a:off x="5655962" y="668902"/>
            <a:ext cx="2771811" cy="1760973"/>
          </a:xfrm>
          <a:prstGeom prst="roundRect">
            <a:avLst>
              <a:gd name="adj" fmla="val 2962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939D87D-2DE2-67E5-DB83-71B9D5F8A3D5}"/>
              </a:ext>
            </a:extLst>
          </p:cNvPr>
          <p:cNvSpPr/>
          <p:nvPr/>
        </p:nvSpPr>
        <p:spPr>
          <a:xfrm>
            <a:off x="648180" y="1340692"/>
            <a:ext cx="2803153" cy="1201030"/>
          </a:xfrm>
          <a:prstGeom prst="roundRect">
            <a:avLst>
              <a:gd name="adj" fmla="val 2225"/>
            </a:avLst>
          </a:prstGeom>
          <a:solidFill>
            <a:schemeClr val="bg1">
              <a:lumMod val="85000"/>
              <a:alpha val="10000"/>
            </a:schemeClr>
          </a:solidFill>
          <a:ln w="3175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1812943" cy="446217"/>
          </a:xfrm>
          <a:prstGeom prst="rect">
            <a:avLst/>
          </a:prstGeom>
          <a:noFill/>
          <a:ln w="12700">
            <a:solidFill>
              <a:srgbClr val="222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17496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47936F"/>
                </a:solidFill>
                <a:latin typeface="Montserrat Medium" panose="00000600000000000000" pitchFamily="2" charset="0"/>
              </a:rPr>
              <a:t>Market Trend</a:t>
            </a:r>
            <a:endParaRPr lang="en-US">
              <a:solidFill>
                <a:srgbClr val="47936F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404DC64-7AD0-1958-DD8B-7EFC2B977B48}"/>
              </a:ext>
            </a:extLst>
          </p:cNvPr>
          <p:cNvSpPr txBox="1"/>
          <p:nvPr/>
        </p:nvSpPr>
        <p:spPr>
          <a:xfrm>
            <a:off x="572227" y="869947"/>
            <a:ext cx="33013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rgbClr val="47936F"/>
                </a:solidFill>
                <a:latin typeface="Montserrat" pitchFamily="2" charset="0"/>
              </a:rPr>
              <a:t>Modularize into minor domain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B2BB09E-9D40-3CAE-685E-B6B2D0163E90}"/>
              </a:ext>
            </a:extLst>
          </p:cNvPr>
          <p:cNvGrpSpPr/>
          <p:nvPr/>
        </p:nvGrpSpPr>
        <p:grpSpPr>
          <a:xfrm>
            <a:off x="831049" y="1485836"/>
            <a:ext cx="604620" cy="940915"/>
            <a:chOff x="831049" y="1485836"/>
            <a:chExt cx="604620" cy="940915"/>
          </a:xfrm>
        </p:grpSpPr>
        <p:pic>
          <p:nvPicPr>
            <p:cNvPr id="5126" name="Picture 6" descr="Substack Referral Integration">
              <a:extLst>
                <a:ext uri="{FF2B5EF4-FFF2-40B4-BE49-F238E27FC236}">
                  <a16:creationId xmlns:a16="http://schemas.microsoft.com/office/drawing/2014/main" id="{BBFD5EF2-F95D-0A2B-D913-2A28142E38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09" y="1485836"/>
              <a:ext cx="594360" cy="59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Google Shape;163;p19">
              <a:extLst>
                <a:ext uri="{FF2B5EF4-FFF2-40B4-BE49-F238E27FC236}">
                  <a16:creationId xmlns:a16="http://schemas.microsoft.com/office/drawing/2014/main" id="{1FD2950B-0826-A6EC-3FF0-F51FE8FA95FF}"/>
                </a:ext>
              </a:extLst>
            </p:cNvPr>
            <p:cNvSpPr txBox="1">
              <a:spLocks/>
            </p:cNvSpPr>
            <p:nvPr/>
          </p:nvSpPr>
          <p:spPr>
            <a:xfrm>
              <a:off x="831049" y="2169017"/>
              <a:ext cx="594360" cy="25773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00">
                  <a:solidFill>
                    <a:schemeClr val="bg2">
                      <a:lumMod val="75000"/>
                      <a:lumOff val="25000"/>
                    </a:schemeClr>
                  </a:solidFill>
                  <a:latin typeface="Montserrat" pitchFamily="2" charset="0"/>
                </a:rPr>
                <a:t>Read</a:t>
              </a:r>
              <a:endParaRPr lang="en-US" sz="1000">
                <a:solidFill>
                  <a:schemeClr val="bg2">
                    <a:lumMod val="75000"/>
                    <a:lumOff val="25000"/>
                  </a:schemeClr>
                </a:solidFill>
                <a:latin typeface="Montserrat" pitchFamily="2" charset="0"/>
                <a:ea typeface="Lato Light"/>
                <a:cs typeface="Lato Ligh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47DA98C-AB2D-D2C1-CC3D-BCDCE4BCC16E}"/>
              </a:ext>
            </a:extLst>
          </p:cNvPr>
          <p:cNvGrpSpPr/>
          <p:nvPr/>
        </p:nvGrpSpPr>
        <p:grpSpPr>
          <a:xfrm>
            <a:off x="2275917" y="1467337"/>
            <a:ext cx="1175416" cy="959877"/>
            <a:chOff x="2275917" y="1467337"/>
            <a:chExt cx="1175416" cy="959877"/>
          </a:xfrm>
        </p:grpSpPr>
        <p:pic>
          <p:nvPicPr>
            <p:cNvPr id="5128" name="Picture 8" descr="Instagram - Wikipedia">
              <a:extLst>
                <a:ext uri="{FF2B5EF4-FFF2-40B4-BE49-F238E27FC236}">
                  <a16:creationId xmlns:a16="http://schemas.microsoft.com/office/drawing/2014/main" id="{5C97C848-7B49-EB1A-AD8B-9634390FBC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36870" y="1467337"/>
              <a:ext cx="594360" cy="59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Google Shape;163;p19">
              <a:extLst>
                <a:ext uri="{FF2B5EF4-FFF2-40B4-BE49-F238E27FC236}">
                  <a16:creationId xmlns:a16="http://schemas.microsoft.com/office/drawing/2014/main" id="{F192714F-3949-FF5C-9C57-74971479C7C9}"/>
                </a:ext>
              </a:extLst>
            </p:cNvPr>
            <p:cNvSpPr txBox="1">
              <a:spLocks/>
            </p:cNvSpPr>
            <p:nvPr/>
          </p:nvSpPr>
          <p:spPr>
            <a:xfrm>
              <a:off x="2275917" y="2169480"/>
              <a:ext cx="1175416" cy="25773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00">
                  <a:solidFill>
                    <a:schemeClr val="bg2">
                      <a:lumMod val="75000"/>
                      <a:lumOff val="25000"/>
                    </a:schemeClr>
                  </a:solidFill>
                  <a:latin typeface="Montserrat" pitchFamily="2" charset="0"/>
                </a:rPr>
                <a:t>Share images</a:t>
              </a:r>
              <a:endParaRPr lang="en-US" sz="1000">
                <a:solidFill>
                  <a:schemeClr val="bg2">
                    <a:lumMod val="75000"/>
                    <a:lumOff val="25000"/>
                  </a:schemeClr>
                </a:solidFill>
                <a:latin typeface="Montserrat" pitchFamily="2" charset="0"/>
                <a:ea typeface="Lato Light"/>
                <a:cs typeface="Lato Light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D9ECCC5-684A-0E8F-0401-3CDFB8055AD1}"/>
              </a:ext>
            </a:extLst>
          </p:cNvPr>
          <p:cNvGrpSpPr/>
          <p:nvPr/>
        </p:nvGrpSpPr>
        <p:grpSpPr>
          <a:xfrm>
            <a:off x="1589168" y="1481737"/>
            <a:ext cx="773460" cy="948019"/>
            <a:chOff x="1567568" y="1467337"/>
            <a:chExt cx="773460" cy="948019"/>
          </a:xfrm>
        </p:grpSpPr>
        <p:sp>
          <p:nvSpPr>
            <p:cNvPr id="4" name="Google Shape;163;p19">
              <a:extLst>
                <a:ext uri="{FF2B5EF4-FFF2-40B4-BE49-F238E27FC236}">
                  <a16:creationId xmlns:a16="http://schemas.microsoft.com/office/drawing/2014/main" id="{8C7CE076-B41D-0577-5D98-D43B1B3EFD5D}"/>
                </a:ext>
              </a:extLst>
            </p:cNvPr>
            <p:cNvSpPr txBox="1">
              <a:spLocks/>
            </p:cNvSpPr>
            <p:nvPr/>
          </p:nvSpPr>
          <p:spPr>
            <a:xfrm>
              <a:off x="1567568" y="2157622"/>
              <a:ext cx="773460" cy="257734"/>
            </a:xfrm>
            <a:prstGeom prst="rect">
              <a:avLst/>
            </a:prstGeom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-US" sz="1000">
                  <a:solidFill>
                    <a:schemeClr val="bg2">
                      <a:lumMod val="75000"/>
                      <a:lumOff val="25000"/>
                    </a:schemeClr>
                  </a:solidFill>
                  <a:latin typeface="Montserrat" pitchFamily="2" charset="0"/>
                </a:rPr>
                <a:t>Meeting</a:t>
              </a:r>
              <a:endParaRPr lang="en-US" sz="1000">
                <a:solidFill>
                  <a:schemeClr val="bg2">
                    <a:lumMod val="75000"/>
                    <a:lumOff val="25000"/>
                  </a:schemeClr>
                </a:solidFill>
                <a:latin typeface="Montserrat" pitchFamily="2" charset="0"/>
                <a:ea typeface="Lato Light"/>
                <a:cs typeface="Lato Light"/>
              </a:endParaRPr>
            </a:p>
          </p:txBody>
        </p:sp>
        <p:pic>
          <p:nvPicPr>
            <p:cNvPr id="5130" name="Picture 10" descr="Zoom - One Platform to Connect - Apps on Google Play">
              <a:extLst>
                <a:ext uri="{FF2B5EF4-FFF2-40B4-BE49-F238E27FC236}">
                  <a16:creationId xmlns:a16="http://schemas.microsoft.com/office/drawing/2014/main" id="{653E83FC-1FC3-993A-F6FF-B6594B5EA4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6697" y="1467337"/>
              <a:ext cx="594360" cy="594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E78E3785-88E0-71C4-944C-2DF8A77ED558}"/>
              </a:ext>
            </a:extLst>
          </p:cNvPr>
          <p:cNvSpPr txBox="1"/>
          <p:nvPr/>
        </p:nvSpPr>
        <p:spPr>
          <a:xfrm>
            <a:off x="521827" y="2842747"/>
            <a:ext cx="33013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D0F09F"/>
                </a:solidFill>
                <a:latin typeface="Montserrat" pitchFamily="2" charset="0"/>
              </a:defRPr>
            </a:lvl1pPr>
          </a:lstStyle>
          <a:p>
            <a:r>
              <a:rPr lang="en-US">
                <a:solidFill>
                  <a:srgbClr val="47936F"/>
                </a:solidFill>
              </a:rPr>
              <a:t>Emerging productivity apps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D66FF0-5C2B-1EE0-157E-909C40F0A43B}"/>
              </a:ext>
            </a:extLst>
          </p:cNvPr>
          <p:cNvSpPr txBox="1"/>
          <p:nvPr/>
        </p:nvSpPr>
        <p:spPr>
          <a:xfrm>
            <a:off x="572227" y="3179996"/>
            <a:ext cx="227804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rPr>
              <a:t>“Time is most precious”</a:t>
            </a:r>
            <a:endParaRPr lang="en-US" sz="1200" i="1">
              <a:solidFill>
                <a:schemeClr val="bg2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pic>
        <p:nvPicPr>
          <p:cNvPr id="16" name="Picture 12" descr="Todoist | Productived.net">
            <a:extLst>
              <a:ext uri="{FF2B5EF4-FFF2-40B4-BE49-F238E27FC236}">
                <a16:creationId xmlns:a16="http://schemas.microsoft.com/office/drawing/2014/main" id="{8B976A4A-8368-042F-F2FB-38A272BB0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03" t="20466" r="20400" b="20889"/>
          <a:stretch/>
        </p:blipFill>
        <p:spPr bwMode="auto">
          <a:xfrm>
            <a:off x="3003287" y="3674929"/>
            <a:ext cx="376954" cy="365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8" descr="Rize - Product Information, Latest Updates, and Reviews 2023 | Product Hunt">
            <a:extLst>
              <a:ext uri="{FF2B5EF4-FFF2-40B4-BE49-F238E27FC236}">
                <a16:creationId xmlns:a16="http://schemas.microsoft.com/office/drawing/2014/main" id="{259FDAD0-DA83-4E02-5CF1-422EADB24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916" y="4299252"/>
            <a:ext cx="306992" cy="30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0" descr="Obsidian Review | PCMag">
            <a:extLst>
              <a:ext uri="{FF2B5EF4-FFF2-40B4-BE49-F238E27FC236}">
                <a16:creationId xmlns:a16="http://schemas.microsoft.com/office/drawing/2014/main" id="{09BD78BE-F7CB-200B-E2EB-869141AA2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52" y="3674929"/>
            <a:ext cx="733091" cy="36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>
            <a:extLst>
              <a:ext uri="{FF2B5EF4-FFF2-40B4-BE49-F238E27FC236}">
                <a16:creationId xmlns:a16="http://schemas.microsoft.com/office/drawing/2014/main" id="{7219C6FB-D945-4B2F-86CE-20FFD7912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909" y="3725254"/>
            <a:ext cx="267527" cy="26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Evernote Review | PCMag">
            <a:extLst>
              <a:ext uri="{FF2B5EF4-FFF2-40B4-BE49-F238E27FC236}">
                <a16:creationId xmlns:a16="http://schemas.microsoft.com/office/drawing/2014/main" id="{5F8539C3-0B3F-0869-B520-D3C8C5E8E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592" y="3634413"/>
            <a:ext cx="794465" cy="44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Google Keep: Free Note Taking App for Personal Use">
            <a:extLst>
              <a:ext uri="{FF2B5EF4-FFF2-40B4-BE49-F238E27FC236}">
                <a16:creationId xmlns:a16="http://schemas.microsoft.com/office/drawing/2014/main" id="{27F79601-0C60-CE9B-6CF6-A8018B3B4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042" y="4289537"/>
            <a:ext cx="355957" cy="355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2" descr="Microsoft OneNote – Wikipedia tiếng Việt">
            <a:extLst>
              <a:ext uri="{FF2B5EF4-FFF2-40B4-BE49-F238E27FC236}">
                <a16:creationId xmlns:a16="http://schemas.microsoft.com/office/drawing/2014/main" id="{CBBC70CF-B37A-55D0-7C52-12D404E106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0035" y="4339689"/>
            <a:ext cx="301588" cy="28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ClickUp™ | One app to replace them all">
            <a:extLst>
              <a:ext uri="{FF2B5EF4-FFF2-40B4-BE49-F238E27FC236}">
                <a16:creationId xmlns:a16="http://schemas.microsoft.com/office/drawing/2014/main" id="{C53E1186-65EA-DB8A-EAA8-F2C619BE33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53" y="4311793"/>
            <a:ext cx="733092" cy="281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5475EEB3-38F8-9A56-9EDF-E34AC214CF6C}"/>
              </a:ext>
            </a:extLst>
          </p:cNvPr>
          <p:cNvSpPr txBox="1"/>
          <p:nvPr/>
        </p:nvSpPr>
        <p:spPr>
          <a:xfrm>
            <a:off x="4305600" y="1353165"/>
            <a:ext cx="1742400" cy="510778"/>
          </a:xfrm>
          <a:prstGeom prst="roundRect">
            <a:avLst/>
          </a:prstGeom>
          <a:solidFill>
            <a:srgbClr val="FFFFFF">
              <a:alpha val="69804"/>
            </a:srgbClr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just" fontAlgn="base">
              <a:spcBef>
                <a:spcPts val="200"/>
              </a:spcBef>
              <a:defRPr sz="1200">
                <a:solidFill>
                  <a:srgbClr val="646B76"/>
                </a:solidFill>
                <a:latin typeface="Montserrat Medium" panose="00000600000000000000" pitchFamily="2" charset="0"/>
              </a:defRPr>
            </a:lvl1pPr>
          </a:lstStyle>
          <a:p>
            <a:r>
              <a:rPr lang="en-US"/>
              <a:t>Physical and digital world collide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3B0FCA-90CA-2827-D824-DF13D1E50AF8}"/>
              </a:ext>
            </a:extLst>
          </p:cNvPr>
          <p:cNvSpPr txBox="1"/>
          <p:nvPr/>
        </p:nvSpPr>
        <p:spPr>
          <a:xfrm>
            <a:off x="4412401" y="4798793"/>
            <a:ext cx="460967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b="1" i="1">
                <a:solidFill>
                  <a:schemeClr val="bg2">
                    <a:lumMod val="50000"/>
                    <a:lumOff val="50000"/>
                  </a:schemeClr>
                </a:solidFill>
                <a:effectLst/>
                <a:latin typeface="Montserrat" pitchFamily="2" charset="0"/>
              </a:rPr>
              <a:t>Top 10 global consumers trends in 2021</a:t>
            </a:r>
            <a:r>
              <a:rPr lang="en-US" sz="800" b="1" i="1">
                <a:solidFill>
                  <a:schemeClr val="bg2">
                    <a:lumMod val="50000"/>
                    <a:lumOff val="50000"/>
                  </a:schemeClr>
                </a:solidFill>
                <a:latin typeface="Montserrat" pitchFamily="2" charset="0"/>
              </a:rPr>
              <a:t> - </a:t>
            </a:r>
            <a:r>
              <a:rPr lang="en-US" sz="800" i="1">
                <a:solidFill>
                  <a:schemeClr val="bg2">
                    <a:lumMod val="50000"/>
                    <a:lumOff val="50000"/>
                  </a:schemeClr>
                </a:solidFill>
                <a:latin typeface="Montserrat" pitchFamily="2" charset="0"/>
              </a:rPr>
              <a:t>Euromonitor International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8FFC543-FD98-80E8-6D71-C8A3BB2598E6}"/>
              </a:ext>
            </a:extLst>
          </p:cNvPr>
          <p:cNvSpPr txBox="1"/>
          <p:nvPr/>
        </p:nvSpPr>
        <p:spPr>
          <a:xfrm>
            <a:off x="4205230" y="3326742"/>
            <a:ext cx="2168114" cy="510778"/>
          </a:xfrm>
          <a:prstGeom prst="roundRect">
            <a:avLst/>
          </a:prstGeom>
          <a:solidFill>
            <a:srgbClr val="FFFFFF">
              <a:alpha val="60000"/>
            </a:srgbClr>
          </a:solidFill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just" fontAlgn="base">
              <a:spcBef>
                <a:spcPts val="200"/>
              </a:spcBef>
              <a:defRPr sz="1200">
                <a:solidFill>
                  <a:srgbClr val="646B76"/>
                </a:solidFill>
                <a:latin typeface="Montserrat Medium" panose="00000600000000000000" pitchFamily="2" charset="0"/>
              </a:defRPr>
            </a:lvl1pPr>
          </a:lstStyle>
          <a:p>
            <a:pPr algn="l"/>
            <a:r>
              <a:rPr lang="en-US">
                <a:solidFill>
                  <a:schemeClr val="bg2">
                    <a:lumMod val="75000"/>
                    <a:lumOff val="25000"/>
                  </a:schemeClr>
                </a:solidFill>
              </a:rPr>
              <a:t>From </a:t>
            </a:r>
            <a:r>
              <a:rPr lang="en-US">
                <a:solidFill>
                  <a:srgbClr val="47936F"/>
                </a:solidFill>
              </a:rPr>
              <a:t>always-available</a:t>
            </a:r>
            <a:r>
              <a:rPr lang="en-US">
                <a:solidFill>
                  <a:schemeClr val="bg2">
                    <a:lumMod val="75000"/>
                    <a:lumOff val="25000"/>
                  </a:schemeClr>
                </a:solidFill>
              </a:rPr>
              <a:t> to </a:t>
            </a:r>
            <a:r>
              <a:rPr lang="en-US">
                <a:solidFill>
                  <a:srgbClr val="92D050"/>
                </a:solidFill>
              </a:rPr>
              <a:t>pre-planned </a:t>
            </a:r>
            <a:r>
              <a:rPr lang="en-US">
                <a:solidFill>
                  <a:schemeClr val="bg2">
                    <a:lumMod val="75000"/>
                    <a:lumOff val="25000"/>
                  </a:schemeClr>
                </a:solidFill>
              </a:rPr>
              <a:t>experiences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BBE2C5-E0D2-25C3-0446-E9405FF61B7A}"/>
              </a:ext>
            </a:extLst>
          </p:cNvPr>
          <p:cNvSpPr txBox="1"/>
          <p:nvPr/>
        </p:nvSpPr>
        <p:spPr>
          <a:xfrm>
            <a:off x="4305600" y="871133"/>
            <a:ext cx="1805282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rgbClr val="47936F"/>
                </a:solidFill>
                <a:latin typeface="Montserrat" pitchFamily="2" charset="0"/>
              </a:defRPr>
            </a:lvl1pPr>
          </a:lstStyle>
          <a:p>
            <a:r>
              <a:rPr lang="en-US"/>
              <a:t>Phygital reality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C05C1C-AB4F-F083-C078-3AA979EB4369}"/>
              </a:ext>
            </a:extLst>
          </p:cNvPr>
          <p:cNvSpPr txBox="1"/>
          <p:nvPr/>
        </p:nvSpPr>
        <p:spPr>
          <a:xfrm>
            <a:off x="4298338" y="2834963"/>
            <a:ext cx="2237323" cy="340519"/>
          </a:xfrm>
          <a:prstGeom prst="roundRect">
            <a:avLst/>
          </a:prstGeom>
          <a:solidFill>
            <a:schemeClr val="bg1">
              <a:lumMod val="9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b="1">
                <a:solidFill>
                  <a:srgbClr val="47936F"/>
                </a:solidFill>
                <a:latin typeface="Montserrat" pitchFamily="2" charset="0"/>
              </a:defRPr>
            </a:lvl1pPr>
          </a:lstStyle>
          <a:p>
            <a:pPr algn="ctr"/>
            <a:r>
              <a:rPr lang="en-US"/>
              <a:t>Craving convenience</a:t>
            </a:r>
          </a:p>
        </p:txBody>
      </p:sp>
    </p:spTree>
    <p:extLst>
      <p:ext uri="{BB962C8B-B14F-4D97-AF65-F5344CB8AC3E}">
        <p14:creationId xmlns:p14="http://schemas.microsoft.com/office/powerpoint/2010/main" val="79296170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35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9" grpId="0"/>
      <p:bldP spid="11" grpId="0"/>
      <p:bldP spid="14" grpId="0"/>
      <p:bldP spid="32" grpId="0" animBg="1"/>
      <p:bldP spid="33" grpId="0"/>
      <p:bldP spid="40" grpId="0" animBg="1"/>
      <p:bldP spid="42" grpId="0" animBg="1"/>
      <p:bldP spid="4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an wearing headphones while sitting on chair in front of MacBook">
            <a:extLst>
              <a:ext uri="{FF2B5EF4-FFF2-40B4-BE49-F238E27FC236}">
                <a16:creationId xmlns:a16="http://schemas.microsoft.com/office/drawing/2014/main" id="{531D53E7-9123-7AEB-E9A0-E9AE792666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60"/>
          <a:stretch/>
        </p:blipFill>
        <p:spPr bwMode="auto">
          <a:xfrm flipH="1">
            <a:off x="4723199" y="-151"/>
            <a:ext cx="469202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923961-1953-9701-D1F7-2C0AED8451DA}"/>
              </a:ext>
            </a:extLst>
          </p:cNvPr>
          <p:cNvSpPr/>
          <p:nvPr/>
        </p:nvSpPr>
        <p:spPr>
          <a:xfrm>
            <a:off x="0" y="0"/>
            <a:ext cx="9169651" cy="5143500"/>
          </a:xfrm>
          <a:prstGeom prst="rect">
            <a:avLst/>
          </a:prstGeom>
          <a:gradFill flip="none" rotWithShape="1">
            <a:gsLst>
              <a:gs pos="76000">
                <a:srgbClr val="FFFFFF">
                  <a:alpha val="69000"/>
                </a:srgbClr>
              </a:gs>
              <a:gs pos="3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1" y="167427"/>
            <a:ext cx="2086541" cy="446217"/>
          </a:xfrm>
          <a:prstGeom prst="rect">
            <a:avLst/>
          </a:prstGeom>
          <a:noFill/>
          <a:ln w="12700">
            <a:solidFill>
              <a:srgbClr val="222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261668"/>
            <a:ext cx="20232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47936F"/>
                </a:solidFill>
                <a:latin typeface="Montserrat Medium" pitchFamily="2" charset="0"/>
                <a:ea typeface="Lato Light"/>
                <a:cs typeface="Lato Light"/>
              </a:rPr>
              <a:t>Market Demand</a:t>
            </a:r>
            <a:endParaRPr lang="en-US">
              <a:solidFill>
                <a:srgbClr val="47936F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011EFE54-DD38-94E4-7035-AE70ADB0B2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3472B86-9B90-92D6-DE88-D23A6CF933B8}"/>
              </a:ext>
            </a:extLst>
          </p:cNvPr>
          <p:cNvSpPr/>
          <p:nvPr/>
        </p:nvSpPr>
        <p:spPr>
          <a:xfrm rot="5400000">
            <a:off x="1295702" y="1335427"/>
            <a:ext cx="693411" cy="45719"/>
          </a:xfrm>
          <a:prstGeom prst="rect">
            <a:avLst/>
          </a:prstGeom>
          <a:solidFill>
            <a:srgbClr val="A8D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47726-0BA3-DC7D-381C-48834109EE17}"/>
              </a:ext>
            </a:extLst>
          </p:cNvPr>
          <p:cNvSpPr txBox="1"/>
          <p:nvPr/>
        </p:nvSpPr>
        <p:spPr>
          <a:xfrm>
            <a:off x="238104" y="1204397"/>
            <a:ext cx="14873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</a:rPr>
              <a:t>Difficulties in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C6256C5-EC82-080A-DC68-B2C063CC1829}"/>
              </a:ext>
            </a:extLst>
          </p:cNvPr>
          <p:cNvSpPr txBox="1"/>
          <p:nvPr/>
        </p:nvSpPr>
        <p:spPr>
          <a:xfrm>
            <a:off x="1725479" y="954101"/>
            <a:ext cx="20378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</a:rPr>
              <a:t>Figuring out a workflow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F34D29-F116-5806-7ACF-C2DAF4821C62}"/>
              </a:ext>
            </a:extLst>
          </p:cNvPr>
          <p:cNvSpPr txBox="1"/>
          <p:nvPr/>
        </p:nvSpPr>
        <p:spPr>
          <a:xfrm>
            <a:off x="1725478" y="1217755"/>
            <a:ext cx="20378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</a:rPr>
              <a:t>Working process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9EF268-365B-4921-8227-50300013960C}"/>
              </a:ext>
            </a:extLst>
          </p:cNvPr>
          <p:cNvSpPr txBox="1"/>
          <p:nvPr/>
        </p:nvSpPr>
        <p:spPr>
          <a:xfrm>
            <a:off x="1725478" y="1481408"/>
            <a:ext cx="203788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</a:rPr>
              <a:t>Using support tool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EDBDD1-1847-1D49-AAD3-0F24562AE440}"/>
              </a:ext>
            </a:extLst>
          </p:cNvPr>
          <p:cNvSpPr txBox="1"/>
          <p:nvPr/>
        </p:nvSpPr>
        <p:spPr>
          <a:xfrm>
            <a:off x="311355" y="1955288"/>
            <a:ext cx="4169205" cy="2926543"/>
          </a:xfrm>
          <a:prstGeom prst="rect">
            <a:avLst/>
          </a:prstGeom>
          <a:ln w="12700">
            <a:solidFill>
              <a:schemeClr val="bg2">
                <a:lumMod val="10000"/>
                <a:lumOff val="90000"/>
              </a:schemeClr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rgbClr val="22262D"/>
                </a:solidFill>
                <a:latin typeface="Montserrat Medium" pitchFamily="2" charset="0"/>
              </a:defRPr>
            </a:lvl1pPr>
          </a:lstStyle>
          <a:p>
            <a:endParaRPr lang="en-US">
              <a:latin typeface="Montserrat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903B34-D699-C1FA-8676-89D8EEEF3D75}"/>
              </a:ext>
            </a:extLst>
          </p:cNvPr>
          <p:cNvSpPr txBox="1"/>
          <p:nvPr/>
        </p:nvSpPr>
        <p:spPr>
          <a:xfrm>
            <a:off x="439868" y="2153087"/>
            <a:ext cx="26633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</a:rPr>
              <a:t>They need a solution that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136983-B446-9E1A-87FF-4C21ED4B485B}"/>
              </a:ext>
            </a:extLst>
          </p:cNvPr>
          <p:cNvSpPr txBox="1"/>
          <p:nvPr/>
        </p:nvSpPr>
        <p:spPr>
          <a:xfrm>
            <a:off x="940050" y="2604066"/>
            <a:ext cx="365760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 sz="1100">
                <a:solidFill>
                  <a:srgbClr val="47936F"/>
                </a:solidFill>
              </a:rPr>
              <a:t>Easy to use, easy to learn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065A55-82E5-61FE-0617-0B35C39EF024}"/>
              </a:ext>
            </a:extLst>
          </p:cNvPr>
          <p:cNvSpPr txBox="1"/>
          <p:nvPr/>
        </p:nvSpPr>
        <p:spPr>
          <a:xfrm>
            <a:off x="931590" y="3422397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47936F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Cost efficiency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2D1042-00E9-9B4C-23EE-B692455E1541}"/>
              </a:ext>
            </a:extLst>
          </p:cNvPr>
          <p:cNvSpPr txBox="1"/>
          <p:nvPr/>
        </p:nvSpPr>
        <p:spPr>
          <a:xfrm>
            <a:off x="940050" y="3827715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47936F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Offline support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FDC603-B0AC-931A-6279-26CD4214C1B1}"/>
              </a:ext>
            </a:extLst>
          </p:cNvPr>
          <p:cNvSpPr txBox="1"/>
          <p:nvPr/>
        </p:nvSpPr>
        <p:spPr>
          <a:xfrm>
            <a:off x="931590" y="4233032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47936F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Sustainable process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66A3BD-7EF8-457B-463F-91D46FDDA312}"/>
              </a:ext>
            </a:extLst>
          </p:cNvPr>
          <p:cNvSpPr txBox="1"/>
          <p:nvPr/>
        </p:nvSpPr>
        <p:spPr>
          <a:xfrm>
            <a:off x="940050" y="3017079"/>
            <a:ext cx="365760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47936F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Time efficiency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AD466BE-72D3-FCD4-8224-82EB3008F456}"/>
              </a:ext>
            </a:extLst>
          </p:cNvPr>
          <p:cNvCxnSpPr>
            <a:cxnSpLocks/>
          </p:cNvCxnSpPr>
          <p:nvPr/>
        </p:nvCxnSpPr>
        <p:spPr>
          <a:xfrm>
            <a:off x="777600" y="2604066"/>
            <a:ext cx="0" cy="1875187"/>
          </a:xfrm>
          <a:prstGeom prst="line">
            <a:avLst/>
          </a:prstGeom>
          <a:ln>
            <a:solidFill>
              <a:schemeClr val="bg2">
                <a:lumMod val="25000"/>
                <a:lumOff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5781557"/>
      </p:ext>
    </p:extLst>
  </p:cSld>
  <p:clrMapOvr>
    <a:masterClrMapping/>
  </p:clrMapOvr>
  <p:transition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0E7C948-30ED-F272-1496-0276676448A6}"/>
              </a:ext>
            </a:extLst>
          </p:cNvPr>
          <p:cNvSpPr/>
          <p:nvPr/>
        </p:nvSpPr>
        <p:spPr>
          <a:xfrm>
            <a:off x="5619808" y="2065418"/>
            <a:ext cx="3012991" cy="1736500"/>
          </a:xfrm>
          <a:prstGeom prst="roundRect">
            <a:avLst>
              <a:gd name="adj" fmla="val 2225"/>
            </a:avLst>
          </a:prstGeom>
          <a:solidFill>
            <a:schemeClr val="tx2">
              <a:lumMod val="50000"/>
              <a:alpha val="10000"/>
            </a:schemeClr>
          </a:solidFill>
          <a:ln w="6350">
            <a:solidFill>
              <a:srgbClr val="D0F09F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5779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5146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Customer Segmentation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94C784CE-AB93-0E2A-380E-8C806B189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AC52971-09F4-1B8B-7A2B-25568B628E66}"/>
              </a:ext>
            </a:extLst>
          </p:cNvPr>
          <p:cNvSpPr txBox="1"/>
          <p:nvPr/>
        </p:nvSpPr>
        <p:spPr>
          <a:xfrm>
            <a:off x="4172109" y="859952"/>
            <a:ext cx="192024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 sz="1100">
                <a:solidFill>
                  <a:srgbClr val="77BE9C"/>
                </a:solidFill>
              </a:rPr>
              <a:t>Hobby Learner – 24%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74F9F09-B460-93F3-1769-B01F257446C1}"/>
              </a:ext>
            </a:extLst>
          </p:cNvPr>
          <p:cNvSpPr txBox="1"/>
          <p:nvPr/>
        </p:nvSpPr>
        <p:spPr>
          <a:xfrm>
            <a:off x="4172109" y="1138015"/>
            <a:ext cx="19202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Career learner – 19%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A07392-C2BA-BE4C-5C81-530785DF4493}"/>
              </a:ext>
            </a:extLst>
          </p:cNvPr>
          <p:cNvSpPr txBox="1"/>
          <p:nvPr/>
        </p:nvSpPr>
        <p:spPr>
          <a:xfrm>
            <a:off x="6543028" y="859952"/>
            <a:ext cx="192024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Reluctant Learner – 17%</a:t>
            </a:r>
          </a:p>
        </p:txBody>
      </p:sp>
      <p:sp>
        <p:nvSpPr>
          <p:cNvPr id="7168" name="TextBox 7167">
            <a:extLst>
              <a:ext uri="{FF2B5EF4-FFF2-40B4-BE49-F238E27FC236}">
                <a16:creationId xmlns:a16="http://schemas.microsoft.com/office/drawing/2014/main" id="{2EDBCDA9-D037-C37C-EE9B-7B504C960729}"/>
              </a:ext>
            </a:extLst>
          </p:cNvPr>
          <p:cNvSpPr txBox="1"/>
          <p:nvPr/>
        </p:nvSpPr>
        <p:spPr>
          <a:xfrm>
            <a:off x="6543028" y="1116414"/>
            <a:ext cx="19202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/>
              <a:t>Skeptical learner - 15% </a:t>
            </a:r>
          </a:p>
        </p:txBody>
      </p:sp>
      <p:sp>
        <p:nvSpPr>
          <p:cNvPr id="7171" name="TextBox 7170">
            <a:extLst>
              <a:ext uri="{FF2B5EF4-FFF2-40B4-BE49-F238E27FC236}">
                <a16:creationId xmlns:a16="http://schemas.microsoft.com/office/drawing/2014/main" id="{EEBC3452-C694-CE64-CB0E-14C421031C42}"/>
              </a:ext>
            </a:extLst>
          </p:cNvPr>
          <p:cNvSpPr txBox="1"/>
          <p:nvPr/>
        </p:nvSpPr>
        <p:spPr>
          <a:xfrm>
            <a:off x="4838400" y="4815741"/>
            <a:ext cx="420615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rPr>
              <a:t>Getting to know today's learners through segmentation</a:t>
            </a:r>
            <a:r>
              <a:rPr lang="en-US" sz="800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rPr>
              <a:t> -  pearson.com</a:t>
            </a:r>
            <a:endParaRPr lang="en-US" sz="900" i="1">
              <a:solidFill>
                <a:schemeClr val="bg1">
                  <a:lumMod val="65000"/>
                </a:schemeClr>
              </a:solidFill>
              <a:latin typeface="Montserrat" pitchFamily="2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24DCECD-E6D1-2920-BA0F-123BB926172A}"/>
              </a:ext>
            </a:extLst>
          </p:cNvPr>
          <p:cNvSpPr/>
          <p:nvPr/>
        </p:nvSpPr>
        <p:spPr>
          <a:xfrm>
            <a:off x="483931" y="890778"/>
            <a:ext cx="3483269" cy="4020588"/>
          </a:xfrm>
          <a:prstGeom prst="roundRect">
            <a:avLst>
              <a:gd name="adj" fmla="val 2225"/>
            </a:avLst>
          </a:prstGeom>
          <a:solidFill>
            <a:schemeClr val="bg2">
              <a:lumMod val="50000"/>
              <a:lumOff val="50000"/>
              <a:alpha val="10000"/>
            </a:schemeClr>
          </a:solidFill>
          <a:ln w="3175">
            <a:solidFill>
              <a:schemeClr val="bg2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2A0F55-EE28-4694-01F6-DB7132C04739}"/>
              </a:ext>
            </a:extLst>
          </p:cNvPr>
          <p:cNvSpPr txBox="1"/>
          <p:nvPr/>
        </p:nvSpPr>
        <p:spPr>
          <a:xfrm>
            <a:off x="1343993" y="1011841"/>
            <a:ext cx="193411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r>
              <a:rPr lang="en-US" sz="1200" b="1">
                <a:latin typeface="Montserrat" panose="00000500000000000000" pitchFamily="2" charset="0"/>
              </a:rPr>
              <a:t>Traditional learner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8D1C59-33B4-BA61-FE3E-E60A06F69DB9}"/>
              </a:ext>
            </a:extLst>
          </p:cNvPr>
          <p:cNvSpPr txBox="1"/>
          <p:nvPr/>
        </p:nvSpPr>
        <p:spPr>
          <a:xfrm>
            <a:off x="600613" y="1362635"/>
            <a:ext cx="3289682" cy="2559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900">
                <a:solidFill>
                  <a:schemeClr val="bg1"/>
                </a:solidFill>
                <a:latin typeface="Montserrat" panose="00000500000000000000" pitchFamily="2" charset="0"/>
              </a:rPr>
              <a:t>High school/University student, 18 – 24 year-olds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1F61D0-F7B5-ACD7-BCB7-2CAA18514483}"/>
              </a:ext>
            </a:extLst>
          </p:cNvPr>
          <p:cNvSpPr txBox="1"/>
          <p:nvPr/>
        </p:nvSpPr>
        <p:spPr>
          <a:xfrm>
            <a:off x="600613" y="1921615"/>
            <a:ext cx="3289682" cy="2559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900"/>
              <a:t>Prefer reading and listening over group study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CCF4F8F-1EDC-8DE5-4D90-5412C3FAA26F}"/>
              </a:ext>
            </a:extLst>
          </p:cNvPr>
          <p:cNvSpPr txBox="1"/>
          <p:nvPr/>
        </p:nvSpPr>
        <p:spPr>
          <a:xfrm>
            <a:off x="591118" y="1642125"/>
            <a:ext cx="3289682" cy="2559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900"/>
              <a:t>Researcher, Scientist, Writer, Engineer, Blogger, etc.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B468D6F-F84D-42FC-AB83-12E8DD7E0EBA}"/>
              </a:ext>
            </a:extLst>
          </p:cNvPr>
          <p:cNvGrpSpPr/>
          <p:nvPr/>
        </p:nvGrpSpPr>
        <p:grpSpPr>
          <a:xfrm>
            <a:off x="712799" y="2297946"/>
            <a:ext cx="3045685" cy="2376053"/>
            <a:chOff x="712799" y="2297946"/>
            <a:chExt cx="3045685" cy="2376053"/>
          </a:xfrm>
        </p:grpSpPr>
        <p:pic>
          <p:nvPicPr>
            <p:cNvPr id="7170" name="Picture 2">
              <a:extLst>
                <a:ext uri="{FF2B5EF4-FFF2-40B4-BE49-F238E27FC236}">
                  <a16:creationId xmlns:a16="http://schemas.microsoft.com/office/drawing/2014/main" id="{A39940B7-8DEA-16D1-33EC-DE49754A30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369"/>
            <a:stretch/>
          </p:blipFill>
          <p:spPr bwMode="auto">
            <a:xfrm>
              <a:off x="712799" y="2297946"/>
              <a:ext cx="3045685" cy="2376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172" name="TextBox 7171">
              <a:extLst>
                <a:ext uri="{FF2B5EF4-FFF2-40B4-BE49-F238E27FC236}">
                  <a16:creationId xmlns:a16="http://schemas.microsoft.com/office/drawing/2014/main" id="{3AFFBE54-C30F-52AA-3B81-D5634927B8F1}"/>
                </a:ext>
              </a:extLst>
            </p:cNvPr>
            <p:cNvSpPr txBox="1"/>
            <p:nvPr/>
          </p:nvSpPr>
          <p:spPr>
            <a:xfrm>
              <a:off x="1092152" y="2898418"/>
              <a:ext cx="2286978" cy="1175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0" indent="0" algn="ctr">
                <a:buClr>
                  <a:schemeClr val="dk1"/>
                </a:buClr>
                <a:buSzPts val="1100"/>
                <a:buNone/>
                <a:defRPr sz="1000">
                  <a:solidFill>
                    <a:schemeClr val="accent4"/>
                  </a:solidFill>
                  <a:latin typeface="Lato Light"/>
                  <a:ea typeface="Lato Light"/>
                  <a:cs typeface="Lato Light"/>
                </a:defRPr>
              </a:lvl1pPr>
            </a:lstStyle>
            <a:p>
              <a:r>
                <a:rPr lang="en-US" sz="6600" b="1">
                  <a:solidFill>
                    <a:srgbClr val="D0F09F">
                      <a:alpha val="70000"/>
                    </a:srgbClr>
                  </a:solidFill>
                  <a:latin typeface="Montserrat" panose="00000500000000000000" pitchFamily="2" charset="0"/>
                </a:rPr>
                <a:t>25%</a:t>
              </a:r>
            </a:p>
          </p:txBody>
        </p:sp>
      </p:grpSp>
      <p:sp>
        <p:nvSpPr>
          <p:cNvPr id="7178" name="TextBox 7177">
            <a:extLst>
              <a:ext uri="{FF2B5EF4-FFF2-40B4-BE49-F238E27FC236}">
                <a16:creationId xmlns:a16="http://schemas.microsoft.com/office/drawing/2014/main" id="{F33A95A5-C457-EA78-877C-F1EFEC4E13B0}"/>
              </a:ext>
            </a:extLst>
          </p:cNvPr>
          <p:cNvSpPr txBox="1"/>
          <p:nvPr/>
        </p:nvSpPr>
        <p:spPr>
          <a:xfrm>
            <a:off x="4244864" y="4051034"/>
            <a:ext cx="4415205" cy="485973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r>
              <a:rPr lang="en-US" sz="1100" b="1">
                <a:solidFill>
                  <a:srgbClr val="A8DBA7"/>
                </a:solidFill>
                <a:latin typeface="Montserrat" panose="00000500000000000000" pitchFamily="2" charset="0"/>
              </a:rPr>
              <a:t>Traditional, Career</a:t>
            </a:r>
            <a:r>
              <a:rPr lang="en-US" sz="1100" b="1">
                <a:solidFill>
                  <a:schemeClr val="bg2">
                    <a:lumMod val="25000"/>
                    <a:lumOff val="75000"/>
                  </a:schemeClr>
                </a:solidFill>
                <a:latin typeface="Montserrat" panose="00000500000000000000" pitchFamily="2" charset="0"/>
              </a:rPr>
              <a:t> learners with Gardener and Librarian personalities are target customers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78AD9BC3-4CAB-646B-9353-99E3AF780BCB}"/>
              </a:ext>
            </a:extLst>
          </p:cNvPr>
          <p:cNvGrpSpPr/>
          <p:nvPr/>
        </p:nvGrpSpPr>
        <p:grpSpPr>
          <a:xfrm>
            <a:off x="4244864" y="2196925"/>
            <a:ext cx="1097282" cy="1550277"/>
            <a:chOff x="4385293" y="2513979"/>
            <a:chExt cx="1097282" cy="1550277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BD536B6E-BE1D-3E42-71B6-371C549F2D65}"/>
                </a:ext>
              </a:extLst>
            </p:cNvPr>
            <p:cNvGrpSpPr/>
            <p:nvPr/>
          </p:nvGrpSpPr>
          <p:grpSpPr>
            <a:xfrm>
              <a:off x="4385293" y="2513979"/>
              <a:ext cx="1097282" cy="1097280"/>
              <a:chOff x="4425493" y="3154385"/>
              <a:chExt cx="1097282" cy="1097280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CA97A6D9-8DD1-48C2-CF2B-D77F9FEE2D90}"/>
                  </a:ext>
                </a:extLst>
              </p:cNvPr>
              <p:cNvGrpSpPr/>
              <p:nvPr/>
            </p:nvGrpSpPr>
            <p:grpSpPr>
              <a:xfrm>
                <a:off x="4425495" y="3154385"/>
                <a:ext cx="1097280" cy="1097280"/>
                <a:chOff x="4425495" y="3154385"/>
                <a:chExt cx="1097280" cy="1097280"/>
              </a:xfrm>
            </p:grpSpPr>
            <p:pic>
              <p:nvPicPr>
                <p:cNvPr id="17" name="Picture 2" descr="person writing on white paper">
                  <a:extLst>
                    <a:ext uri="{FF2B5EF4-FFF2-40B4-BE49-F238E27FC236}">
                      <a16:creationId xmlns:a16="http://schemas.microsoft.com/office/drawing/2014/main" id="{09E57558-8318-C3E6-E2F3-9BA3CC55DB3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-23" t="12785" r="23" b="20642"/>
                <a:stretch/>
              </p:blipFill>
              <p:spPr bwMode="auto">
                <a:xfrm>
                  <a:off x="4425495" y="3154385"/>
                  <a:ext cx="1097280" cy="10972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933255D0-FE53-9961-439C-B411893B1226}"/>
                    </a:ext>
                  </a:extLst>
                </p:cNvPr>
                <p:cNvSpPr/>
                <p:nvPr/>
              </p:nvSpPr>
              <p:spPr>
                <a:xfrm>
                  <a:off x="4425495" y="3154385"/>
                  <a:ext cx="1097280" cy="109728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alpha val="7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85D95D7-9C4E-3B90-667A-57CEF135EB4A}"/>
                  </a:ext>
                </a:extLst>
              </p:cNvPr>
              <p:cNvSpPr txBox="1"/>
              <p:nvPr/>
            </p:nvSpPr>
            <p:spPr>
              <a:xfrm>
                <a:off x="4425493" y="3593774"/>
                <a:ext cx="1097280" cy="274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30000"/>
                  </a:lnSpc>
                  <a:defRPr sz="1100">
                    <a:solidFill>
                      <a:schemeClr val="bg1"/>
                    </a:solidFill>
                    <a:latin typeface="Montserrat" panose="00000500000000000000" pitchFamily="2" charset="0"/>
                  </a:defRPr>
                </a:lvl1pPr>
              </a:lstStyle>
              <a:p>
                <a:pPr algn="ctr"/>
                <a:r>
                  <a:rPr lang="en-US" sz="1000" b="1">
                    <a:solidFill>
                      <a:srgbClr val="A8DBA7"/>
                    </a:solidFill>
                  </a:rPr>
                  <a:t>The architect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ED65C2F-B56F-F244-AD0F-83FF2D333703}"/>
                </a:ext>
              </a:extLst>
            </p:cNvPr>
            <p:cNvSpPr txBox="1"/>
            <p:nvPr/>
          </p:nvSpPr>
          <p:spPr>
            <a:xfrm>
              <a:off x="4385293" y="3666455"/>
              <a:ext cx="1097280" cy="3978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n-US" sz="800"/>
                <a:t>Customization</a:t>
              </a:r>
            </a:p>
            <a:p>
              <a:r>
                <a:rPr lang="en-US" sz="800"/>
                <a:t>Build their own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F6EAFA7-0F62-07EA-2911-F97ED4D06AAE}"/>
              </a:ext>
            </a:extLst>
          </p:cNvPr>
          <p:cNvGrpSpPr/>
          <p:nvPr/>
        </p:nvGrpSpPr>
        <p:grpSpPr>
          <a:xfrm>
            <a:off x="5804177" y="2196925"/>
            <a:ext cx="1097284" cy="1550277"/>
            <a:chOff x="5998025" y="2513979"/>
            <a:chExt cx="1097284" cy="155027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2689ECDE-F5B4-0871-720C-4626D0DE0F39}"/>
                </a:ext>
              </a:extLst>
            </p:cNvPr>
            <p:cNvGrpSpPr/>
            <p:nvPr/>
          </p:nvGrpSpPr>
          <p:grpSpPr>
            <a:xfrm>
              <a:off x="5998025" y="2513979"/>
              <a:ext cx="1097284" cy="1097280"/>
              <a:chOff x="6230056" y="3154385"/>
              <a:chExt cx="1097284" cy="1097280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E9F39C7D-5BBD-F2BC-8320-7B9CC90D6B28}"/>
                  </a:ext>
                </a:extLst>
              </p:cNvPr>
              <p:cNvGrpSpPr/>
              <p:nvPr/>
            </p:nvGrpSpPr>
            <p:grpSpPr>
              <a:xfrm>
                <a:off x="6230057" y="3154385"/>
                <a:ext cx="1097283" cy="1097280"/>
                <a:chOff x="6230057" y="3154385"/>
                <a:chExt cx="1097283" cy="1097280"/>
              </a:xfrm>
            </p:grpSpPr>
            <p:pic>
              <p:nvPicPr>
                <p:cNvPr id="19" name="Picture 4" descr="woman in white tank top and green pants sitting on green grass during daytime">
                  <a:extLst>
                    <a:ext uri="{FF2B5EF4-FFF2-40B4-BE49-F238E27FC236}">
                      <a16:creationId xmlns:a16="http://schemas.microsoft.com/office/drawing/2014/main" id="{97A42D91-616D-8612-4A87-ECBD18F68A0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7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31925" b="1409"/>
                <a:stretch/>
              </p:blipFill>
              <p:spPr bwMode="auto">
                <a:xfrm>
                  <a:off x="6230060" y="3154385"/>
                  <a:ext cx="1097280" cy="10972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4F3D4117-1FC9-3365-622D-A92597FCC02C}"/>
                    </a:ext>
                  </a:extLst>
                </p:cNvPr>
                <p:cNvSpPr/>
                <p:nvPr/>
              </p:nvSpPr>
              <p:spPr>
                <a:xfrm>
                  <a:off x="6230057" y="3154385"/>
                  <a:ext cx="1097280" cy="109728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alpha val="7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DAB7834-C5CE-A903-F1D9-ACCC9FCBBCE5}"/>
                  </a:ext>
                </a:extLst>
              </p:cNvPr>
              <p:cNvSpPr txBox="1"/>
              <p:nvPr/>
            </p:nvSpPr>
            <p:spPr>
              <a:xfrm>
                <a:off x="6230056" y="3602679"/>
                <a:ext cx="1097281" cy="274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30000"/>
                  </a:lnSpc>
                  <a:defRPr sz="1100">
                    <a:solidFill>
                      <a:schemeClr val="bg1"/>
                    </a:solidFill>
                    <a:latin typeface="Montserrat" panose="00000500000000000000" pitchFamily="2" charset="0"/>
                  </a:defRPr>
                </a:lvl1pPr>
              </a:lstStyle>
              <a:p>
                <a:pPr algn="ctr"/>
                <a:r>
                  <a:rPr lang="en-US" sz="1000" b="1">
                    <a:solidFill>
                      <a:srgbClr val="D0F09F"/>
                    </a:solidFill>
                  </a:rPr>
                  <a:t>The gardener</a:t>
                </a:r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0577611-2963-462C-C500-6C4988CEF11F}"/>
                </a:ext>
              </a:extLst>
            </p:cNvPr>
            <p:cNvSpPr txBox="1"/>
            <p:nvPr/>
          </p:nvSpPr>
          <p:spPr>
            <a:xfrm>
              <a:off x="5998025" y="3666455"/>
              <a:ext cx="1097281" cy="3978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n-US" sz="800"/>
                <a:t>Love discovering</a:t>
              </a:r>
            </a:p>
            <a:p>
              <a:r>
                <a:rPr lang="en-US" sz="800"/>
                <a:t>Connect ideas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06687C9B-215F-2661-1675-63564AF492C6}"/>
              </a:ext>
            </a:extLst>
          </p:cNvPr>
          <p:cNvGrpSpPr/>
          <p:nvPr/>
        </p:nvGrpSpPr>
        <p:grpSpPr>
          <a:xfrm>
            <a:off x="7363492" y="2196925"/>
            <a:ext cx="1109377" cy="1550277"/>
            <a:chOff x="7610758" y="2513979"/>
            <a:chExt cx="1109377" cy="155027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828E4D3-2FBA-DC84-C75D-CA1F31DD15D1}"/>
                </a:ext>
              </a:extLst>
            </p:cNvPr>
            <p:cNvGrpSpPr/>
            <p:nvPr/>
          </p:nvGrpSpPr>
          <p:grpSpPr>
            <a:xfrm>
              <a:off x="7610759" y="2513979"/>
              <a:ext cx="1109376" cy="1097280"/>
              <a:chOff x="8034625" y="3154385"/>
              <a:chExt cx="1109376" cy="1097280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B52A82F4-8F93-2D45-156E-7323837680E5}"/>
                  </a:ext>
                </a:extLst>
              </p:cNvPr>
              <p:cNvGrpSpPr/>
              <p:nvPr/>
            </p:nvGrpSpPr>
            <p:grpSpPr>
              <a:xfrm>
                <a:off x="8034625" y="3154385"/>
                <a:ext cx="1097280" cy="1097280"/>
                <a:chOff x="8034625" y="3154385"/>
                <a:chExt cx="1097280" cy="1097280"/>
              </a:xfrm>
            </p:grpSpPr>
            <p:pic>
              <p:nvPicPr>
                <p:cNvPr id="20" name="Picture 6" descr="woman in blue denim jacket holding black smartphone">
                  <a:extLst>
                    <a:ext uri="{FF2B5EF4-FFF2-40B4-BE49-F238E27FC236}">
                      <a16:creationId xmlns:a16="http://schemas.microsoft.com/office/drawing/2014/main" id="{2C33F3B5-F692-772E-E852-E5EA124657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8">
                  <a:grayscl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65" r="37128"/>
                <a:stretch/>
              </p:blipFill>
              <p:spPr bwMode="auto">
                <a:xfrm>
                  <a:off x="8034625" y="3154385"/>
                  <a:ext cx="1097280" cy="109728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A170B392-12C0-0955-7802-0C74F213B46C}"/>
                    </a:ext>
                  </a:extLst>
                </p:cNvPr>
                <p:cNvSpPr/>
                <p:nvPr/>
              </p:nvSpPr>
              <p:spPr>
                <a:xfrm>
                  <a:off x="8034625" y="3154385"/>
                  <a:ext cx="1097280" cy="1097280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alpha val="75000"/>
                      </a:schemeClr>
                    </a:gs>
                    <a:gs pos="100000">
                      <a:schemeClr val="tx1">
                        <a:alpha val="0"/>
                      </a:schemeClr>
                    </a:gs>
                  </a:gsLst>
                  <a:lin ang="189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3CD9FDA1-9621-9BB4-E94E-353782AB83B3}"/>
                  </a:ext>
                </a:extLst>
              </p:cNvPr>
              <p:cNvSpPr txBox="1"/>
              <p:nvPr/>
            </p:nvSpPr>
            <p:spPr>
              <a:xfrm>
                <a:off x="8034625" y="3605130"/>
                <a:ext cx="1109376" cy="2740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30000"/>
                  </a:lnSpc>
                  <a:defRPr sz="1100">
                    <a:solidFill>
                      <a:schemeClr val="bg1"/>
                    </a:solidFill>
                    <a:latin typeface="Montserrat" panose="00000500000000000000" pitchFamily="2" charset="0"/>
                  </a:defRPr>
                </a:lvl1pPr>
              </a:lstStyle>
              <a:p>
                <a:pPr algn="ctr"/>
                <a:r>
                  <a:rPr lang="en-US" sz="1000" b="1">
                    <a:solidFill>
                      <a:srgbClr val="77BE9C"/>
                    </a:solidFill>
                  </a:rPr>
                  <a:t>The librarian</a:t>
                </a:r>
              </a:p>
            </p:txBody>
          </p:sp>
        </p:grp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680EE63-7DD5-E586-6EAA-E37F46E533DB}"/>
                </a:ext>
              </a:extLst>
            </p:cNvPr>
            <p:cNvSpPr txBox="1"/>
            <p:nvPr/>
          </p:nvSpPr>
          <p:spPr>
            <a:xfrm>
              <a:off x="7610758" y="3666455"/>
              <a:ext cx="1097281" cy="3978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n-US" sz="800"/>
                <a:t>Arrange neatly</a:t>
              </a:r>
            </a:p>
            <a:p>
              <a:r>
                <a:rPr lang="en-US" sz="800"/>
                <a:t>Store &amp; find later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EC3FC83B-8DCE-E6A3-01EF-B2F9E98ABFD8}"/>
              </a:ext>
            </a:extLst>
          </p:cNvPr>
          <p:cNvSpPr txBox="1"/>
          <p:nvPr/>
        </p:nvSpPr>
        <p:spPr>
          <a:xfrm>
            <a:off x="4175309" y="1773936"/>
            <a:ext cx="192024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Behaviours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5D95643-3B57-E63F-C526-747E1FC67972}"/>
              </a:ext>
            </a:extLst>
          </p:cNvPr>
          <p:cNvCxnSpPr>
            <a:cxnSpLocks/>
          </p:cNvCxnSpPr>
          <p:nvPr/>
        </p:nvCxnSpPr>
        <p:spPr>
          <a:xfrm flipH="1">
            <a:off x="4244864" y="1628346"/>
            <a:ext cx="4403109" cy="0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542918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8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50"/>
                                        <p:tgtEl>
                                          <p:spTgt spid="7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3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7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7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7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/>
      <p:bldP spid="35" grpId="0"/>
      <p:bldP spid="47" grpId="0"/>
      <p:bldP spid="7168" grpId="0"/>
      <p:bldP spid="7171" grpId="0"/>
      <p:bldP spid="34" grpId="0" animBg="1"/>
      <p:bldP spid="5" grpId="0"/>
      <p:bldP spid="8" grpId="0"/>
      <p:bldP spid="10" grpId="0"/>
      <p:bldP spid="16" grpId="0"/>
      <p:bldP spid="7178" grpId="0" animBg="1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082966-7B76-73FC-F24D-895E5955454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26696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Competitors</a:t>
            </a:r>
            <a:b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</a:br>
            <a:r>
              <a:rPr lang="en-US" sz="1100">
                <a:solidFill>
                  <a:schemeClr val="bg2">
                    <a:lumMod val="10000"/>
                    <a:lumOff val="90000"/>
                  </a:schemeClr>
                </a:solidFill>
                <a:latin typeface="Montserrat" pitchFamily="2" charset="0"/>
                <a:ea typeface="Lato Light"/>
                <a:cs typeface="Lato Light"/>
              </a:rPr>
              <a:t>Note-taking domain</a:t>
            </a:r>
            <a:endParaRPr lang="en-US">
              <a:solidFill>
                <a:schemeClr val="bg2">
                  <a:lumMod val="10000"/>
                  <a:lumOff val="90000"/>
                </a:schemeClr>
              </a:solidFill>
              <a:latin typeface="Montserrat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CA42E6-CC96-F474-C5BB-3D575B070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C1699B2-D1F9-2667-92F8-DF3942C106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2976337"/>
              </p:ext>
            </p:extLst>
          </p:nvPr>
        </p:nvGraphicFramePr>
        <p:xfrm>
          <a:off x="566737" y="1019695"/>
          <a:ext cx="8010523" cy="3276005"/>
        </p:xfrm>
        <a:graphic>
          <a:graphicData uri="http://schemas.openxmlformats.org/drawingml/2006/table">
            <a:tbl>
              <a:tblPr/>
              <a:tblGrid>
                <a:gridCol w="1427663">
                  <a:extLst>
                    <a:ext uri="{9D8B030D-6E8A-4147-A177-3AD203B41FA5}">
                      <a16:colId xmlns:a16="http://schemas.microsoft.com/office/drawing/2014/main" val="3422375636"/>
                    </a:ext>
                  </a:extLst>
                </a:gridCol>
                <a:gridCol w="1316572">
                  <a:extLst>
                    <a:ext uri="{9D8B030D-6E8A-4147-A177-3AD203B41FA5}">
                      <a16:colId xmlns:a16="http://schemas.microsoft.com/office/drawing/2014/main" val="2337148968"/>
                    </a:ext>
                  </a:extLst>
                </a:gridCol>
                <a:gridCol w="1316572">
                  <a:extLst>
                    <a:ext uri="{9D8B030D-6E8A-4147-A177-3AD203B41FA5}">
                      <a16:colId xmlns:a16="http://schemas.microsoft.com/office/drawing/2014/main" val="1281672774"/>
                    </a:ext>
                  </a:extLst>
                </a:gridCol>
                <a:gridCol w="1316572">
                  <a:extLst>
                    <a:ext uri="{9D8B030D-6E8A-4147-A177-3AD203B41FA5}">
                      <a16:colId xmlns:a16="http://schemas.microsoft.com/office/drawing/2014/main" val="731179047"/>
                    </a:ext>
                  </a:extLst>
                </a:gridCol>
                <a:gridCol w="1316572">
                  <a:extLst>
                    <a:ext uri="{9D8B030D-6E8A-4147-A177-3AD203B41FA5}">
                      <a16:colId xmlns:a16="http://schemas.microsoft.com/office/drawing/2014/main" val="2539906545"/>
                    </a:ext>
                  </a:extLst>
                </a:gridCol>
                <a:gridCol w="1316572">
                  <a:extLst>
                    <a:ext uri="{9D8B030D-6E8A-4147-A177-3AD203B41FA5}">
                      <a16:colId xmlns:a16="http://schemas.microsoft.com/office/drawing/2014/main" val="3229510220"/>
                    </a:ext>
                  </a:extLst>
                </a:gridCol>
              </a:tblGrid>
              <a:tr h="276305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50" b="1" i="0" u="none" strike="noStrike" cap="none">
                        <a:solidFill>
                          <a:srgbClr val="D0F09F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Notion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Obsidian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Evernote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GoodNotes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Tetu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1053282"/>
                  </a:ext>
                </a:extLst>
              </a:tr>
              <a:tr h="33330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Price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Freemium (8$)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Freemium (1.5$)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$7.99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Freemium (0.6$)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802984"/>
                  </a:ext>
                </a:extLst>
              </a:tr>
              <a:tr h="33330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Market share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73.48%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0.5%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0426274"/>
                  </a:ext>
                </a:extLst>
              </a:tr>
              <a:tr h="33330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Platforms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634685"/>
                  </a:ext>
                </a:extLst>
              </a:tr>
              <a:tr h="33330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Offline support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076735"/>
                  </a:ext>
                </a:extLst>
              </a:tr>
              <a:tr h="33330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Work online (free)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9589857"/>
                  </a:ext>
                </a:extLst>
              </a:tr>
              <a:tr h="33330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Organization level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High, linear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High, non-linear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Limited, linear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Medium, linear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High, non-linear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3121867"/>
                  </a:ext>
                </a:extLst>
              </a:tr>
              <a:tr h="33330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Customization level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High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High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Low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Medium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High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85085"/>
                  </a:ext>
                </a:extLst>
              </a:tr>
              <a:tr h="33330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Total visits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429.3M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4.0M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28.3M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1.4M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44214"/>
                  </a:ext>
                </a:extLst>
              </a:tr>
              <a:tr h="33330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Community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1M+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100K+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706K+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761792"/>
                  </a:ext>
                </a:extLst>
              </a:tr>
            </a:tbl>
          </a:graphicData>
        </a:graphic>
      </p:graphicFrame>
      <p:pic>
        <p:nvPicPr>
          <p:cNvPr id="1026" name="Picture 2">
            <a:extLst>
              <a:ext uri="{FF2B5EF4-FFF2-40B4-BE49-F238E27FC236}">
                <a16:creationId xmlns:a16="http://schemas.microsoft.com/office/drawing/2014/main" id="{2842DA84-1AF9-9B71-8D15-124A66095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959" y="712799"/>
            <a:ext cx="306895" cy="30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bsidian - Ứng dụng trên Google Play">
            <a:extLst>
              <a:ext uri="{FF2B5EF4-FFF2-40B4-BE49-F238E27FC236}">
                <a16:creationId xmlns:a16="http://schemas.microsoft.com/office/drawing/2014/main" id="{03667404-359B-2266-521D-2E3B16677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639" y="715046"/>
            <a:ext cx="306895" cy="306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vernote - Quản lý ghi chú - Ứng dụng trên Google Play">
            <a:extLst>
              <a:ext uri="{FF2B5EF4-FFF2-40B4-BE49-F238E27FC236}">
                <a16:creationId xmlns:a16="http://schemas.microsoft.com/office/drawing/2014/main" id="{AF59C931-4C2B-2A22-9F38-02D7897A93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611" y="710799"/>
            <a:ext cx="306894" cy="306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odNotes 6 by 3M Technology Limited">
            <a:extLst>
              <a:ext uri="{FF2B5EF4-FFF2-40B4-BE49-F238E27FC236}">
                <a16:creationId xmlns:a16="http://schemas.microsoft.com/office/drawing/2014/main" id="{C44F718D-1F55-3C8E-6AD3-809547076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6156" y="709799"/>
            <a:ext cx="310896" cy="310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B8A2E31-DA80-91B1-E675-29E0CB0AE7D8}"/>
              </a:ext>
            </a:extLst>
          </p:cNvPr>
          <p:cNvGrpSpPr/>
          <p:nvPr/>
        </p:nvGrpSpPr>
        <p:grpSpPr>
          <a:xfrm>
            <a:off x="2337170" y="2053617"/>
            <a:ext cx="697534" cy="182880"/>
            <a:chOff x="2200370" y="2622417"/>
            <a:chExt cx="697534" cy="182880"/>
          </a:xfrm>
        </p:grpSpPr>
        <p:pic>
          <p:nvPicPr>
            <p:cNvPr id="1034" name="Picture 10" descr="Android – Logos Download">
              <a:extLst>
                <a:ext uri="{FF2B5EF4-FFF2-40B4-BE49-F238E27FC236}">
                  <a16:creationId xmlns:a16="http://schemas.microsoft.com/office/drawing/2014/main" id="{B904890C-702C-403F-A765-F361AA510A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370" y="2662582"/>
              <a:ext cx="182880" cy="10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0" name="Picture 16" descr="Logo Apple PNG HD Images Free Download - Free Transparent PNG Logos">
              <a:extLst>
                <a:ext uri="{FF2B5EF4-FFF2-40B4-BE49-F238E27FC236}">
                  <a16:creationId xmlns:a16="http://schemas.microsoft.com/office/drawing/2014/main" id="{B025C354-7339-3962-F404-84DEC0122C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697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>
              <a:extLst>
                <a:ext uri="{FF2B5EF4-FFF2-40B4-BE49-F238E27FC236}">
                  <a16:creationId xmlns:a16="http://schemas.microsoft.com/office/drawing/2014/main" id="{2902033E-332F-189A-49E3-C14223FDC4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024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C085D89-E628-C1C1-55AF-E45AA894798E}"/>
              </a:ext>
            </a:extLst>
          </p:cNvPr>
          <p:cNvGrpSpPr/>
          <p:nvPr/>
        </p:nvGrpSpPr>
        <p:grpSpPr>
          <a:xfrm>
            <a:off x="3644680" y="2053617"/>
            <a:ext cx="697534" cy="182880"/>
            <a:chOff x="2200370" y="2622417"/>
            <a:chExt cx="697534" cy="182880"/>
          </a:xfrm>
        </p:grpSpPr>
        <p:pic>
          <p:nvPicPr>
            <p:cNvPr id="14" name="Picture 10" descr="Android – Logos Download">
              <a:extLst>
                <a:ext uri="{FF2B5EF4-FFF2-40B4-BE49-F238E27FC236}">
                  <a16:creationId xmlns:a16="http://schemas.microsoft.com/office/drawing/2014/main" id="{CBE51B44-F4FB-7522-08BC-E182921DCB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370" y="2662582"/>
              <a:ext cx="182880" cy="10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6" descr="Logo Apple PNG HD Images Free Download - Free Transparent PNG Logos">
              <a:extLst>
                <a:ext uri="{FF2B5EF4-FFF2-40B4-BE49-F238E27FC236}">
                  <a16:creationId xmlns:a16="http://schemas.microsoft.com/office/drawing/2014/main" id="{9666AAFA-D87C-C8C4-3F78-2C32312807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697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8">
              <a:extLst>
                <a:ext uri="{FF2B5EF4-FFF2-40B4-BE49-F238E27FC236}">
                  <a16:creationId xmlns:a16="http://schemas.microsoft.com/office/drawing/2014/main" id="{767A6B06-7F4F-B07C-335F-6C96D780143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024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E53FDF4-7B2D-96F3-CFDC-9C35EEB2A94E}"/>
              </a:ext>
            </a:extLst>
          </p:cNvPr>
          <p:cNvGrpSpPr/>
          <p:nvPr/>
        </p:nvGrpSpPr>
        <p:grpSpPr>
          <a:xfrm>
            <a:off x="4994522" y="2053617"/>
            <a:ext cx="697534" cy="182880"/>
            <a:chOff x="2200370" y="2622417"/>
            <a:chExt cx="697534" cy="182880"/>
          </a:xfrm>
        </p:grpSpPr>
        <p:pic>
          <p:nvPicPr>
            <p:cNvPr id="18" name="Picture 10" descr="Android – Logos Download">
              <a:extLst>
                <a:ext uri="{FF2B5EF4-FFF2-40B4-BE49-F238E27FC236}">
                  <a16:creationId xmlns:a16="http://schemas.microsoft.com/office/drawing/2014/main" id="{F4C1334F-28D8-D661-A12B-190CD7BF9D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370" y="2662582"/>
              <a:ext cx="182880" cy="10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16" descr="Logo Apple PNG HD Images Free Download - Free Transparent PNG Logos">
              <a:extLst>
                <a:ext uri="{FF2B5EF4-FFF2-40B4-BE49-F238E27FC236}">
                  <a16:creationId xmlns:a16="http://schemas.microsoft.com/office/drawing/2014/main" id="{77A016A5-9611-F19C-49CE-113C5241A7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697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8">
              <a:extLst>
                <a:ext uri="{FF2B5EF4-FFF2-40B4-BE49-F238E27FC236}">
                  <a16:creationId xmlns:a16="http://schemas.microsoft.com/office/drawing/2014/main" id="{B8DCF977-C4D3-56EA-E354-8A342EAA62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024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16" descr="Logo Apple PNG HD Images Free Download - Free Transparent PNG Logos">
            <a:extLst>
              <a:ext uri="{FF2B5EF4-FFF2-40B4-BE49-F238E27FC236}">
                <a16:creationId xmlns:a16="http://schemas.microsoft.com/office/drawing/2014/main" id="{5421C313-FB27-103E-2795-A5A93F21F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2164" y="2053617"/>
            <a:ext cx="182880" cy="18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BD54040C-DBEB-F4B3-F5CE-570D96ACD29B}"/>
              </a:ext>
            </a:extLst>
          </p:cNvPr>
          <p:cNvGrpSpPr/>
          <p:nvPr/>
        </p:nvGrpSpPr>
        <p:grpSpPr>
          <a:xfrm>
            <a:off x="7593839" y="2053617"/>
            <a:ext cx="697534" cy="182880"/>
            <a:chOff x="2200370" y="2622417"/>
            <a:chExt cx="697534" cy="182880"/>
          </a:xfrm>
        </p:grpSpPr>
        <p:pic>
          <p:nvPicPr>
            <p:cNvPr id="26" name="Picture 10" descr="Android – Logos Download">
              <a:extLst>
                <a:ext uri="{FF2B5EF4-FFF2-40B4-BE49-F238E27FC236}">
                  <a16:creationId xmlns:a16="http://schemas.microsoft.com/office/drawing/2014/main" id="{731458F1-6A8F-2E54-25A2-F699465154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370" y="2662582"/>
              <a:ext cx="182880" cy="102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6" descr="Logo Apple PNG HD Images Free Download - Free Transparent PNG Logos">
              <a:extLst>
                <a:ext uri="{FF2B5EF4-FFF2-40B4-BE49-F238E27FC236}">
                  <a16:creationId xmlns:a16="http://schemas.microsoft.com/office/drawing/2014/main" id="{F5441F7E-320A-D4EB-07E7-26C362C289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7697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18">
              <a:extLst>
                <a:ext uri="{FF2B5EF4-FFF2-40B4-BE49-F238E27FC236}">
                  <a16:creationId xmlns:a16="http://schemas.microsoft.com/office/drawing/2014/main" id="{B6A2360F-BD16-0DEE-8178-29D6B44545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5024" y="2622417"/>
              <a:ext cx="182880" cy="1828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DC3A359-017B-ED72-4403-7E507A20DFF5}"/>
              </a:ext>
            </a:extLst>
          </p:cNvPr>
          <p:cNvSpPr txBox="1"/>
          <p:nvPr/>
        </p:nvSpPr>
        <p:spPr>
          <a:xfrm>
            <a:off x="7459200" y="4848286"/>
            <a:ext cx="161460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rPr>
              <a:t>SimilarWebs.com</a:t>
            </a:r>
            <a:endParaRPr lang="en-US" sz="900" i="1">
              <a:solidFill>
                <a:schemeClr val="bg1">
                  <a:lumMod val="65000"/>
                </a:schemeClr>
              </a:solidFill>
              <a:latin typeface="Montserrat" pitchFamily="2" charset="0"/>
            </a:endParaRPr>
          </a:p>
        </p:txBody>
      </p:sp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454A8D3B-A8F5-2157-3BC4-1233836543D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02007" y="2367442"/>
            <a:ext cx="182880" cy="182880"/>
          </a:xfrm>
          <a:prstGeom prst="rect">
            <a:avLst/>
          </a:prstGeom>
        </p:spPr>
      </p:pic>
      <p:pic>
        <p:nvPicPr>
          <p:cNvPr id="21" name="Graphic 20" descr="Checkmark with solid fill">
            <a:extLst>
              <a:ext uri="{FF2B5EF4-FFF2-40B4-BE49-F238E27FC236}">
                <a16:creationId xmlns:a16="http://schemas.microsoft.com/office/drawing/2014/main" id="{782A75EF-013E-B1F1-56D1-BF86B42051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32164" y="2367442"/>
            <a:ext cx="182880" cy="182880"/>
          </a:xfrm>
          <a:prstGeom prst="rect">
            <a:avLst/>
          </a:prstGeom>
        </p:spPr>
      </p:pic>
      <p:pic>
        <p:nvPicPr>
          <p:cNvPr id="22" name="Graphic 21" descr="Checkmark with solid fill">
            <a:extLst>
              <a:ext uri="{FF2B5EF4-FFF2-40B4-BE49-F238E27FC236}">
                <a16:creationId xmlns:a16="http://schemas.microsoft.com/office/drawing/2014/main" id="{C09D3CFE-847D-48CD-CF70-A7BC55FC52B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3059" y="2367442"/>
            <a:ext cx="182880" cy="182880"/>
          </a:xfrm>
          <a:prstGeom prst="rect">
            <a:avLst/>
          </a:prstGeom>
        </p:spPr>
      </p:pic>
      <p:pic>
        <p:nvPicPr>
          <p:cNvPr id="24" name="Graphic 23" descr="Checkmark with solid fill">
            <a:extLst>
              <a:ext uri="{FF2B5EF4-FFF2-40B4-BE49-F238E27FC236}">
                <a16:creationId xmlns:a16="http://schemas.microsoft.com/office/drawing/2014/main" id="{79775DD1-AC8F-D35E-2B02-009DFA909BE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606974" y="2714242"/>
            <a:ext cx="182880" cy="182880"/>
          </a:xfrm>
          <a:prstGeom prst="rect">
            <a:avLst/>
          </a:prstGeom>
        </p:spPr>
      </p:pic>
      <p:pic>
        <p:nvPicPr>
          <p:cNvPr id="29" name="Graphic 28" descr="Checkmark with solid fill">
            <a:extLst>
              <a:ext uri="{FF2B5EF4-FFF2-40B4-BE49-F238E27FC236}">
                <a16:creationId xmlns:a16="http://schemas.microsoft.com/office/drawing/2014/main" id="{E589C541-58FA-E3C6-D1B5-41EAA0935E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210618" y="2712934"/>
            <a:ext cx="182880" cy="182880"/>
          </a:xfrm>
          <a:prstGeom prst="rect">
            <a:avLst/>
          </a:prstGeom>
        </p:spPr>
      </p:pic>
      <p:pic>
        <p:nvPicPr>
          <p:cNvPr id="30" name="Graphic 29" descr="Checkmark with solid fill">
            <a:extLst>
              <a:ext uri="{FF2B5EF4-FFF2-40B4-BE49-F238E27FC236}">
                <a16:creationId xmlns:a16="http://schemas.microsoft.com/office/drawing/2014/main" id="{64C64F04-F2E6-550A-7341-C1B059D665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43059" y="2712934"/>
            <a:ext cx="182880" cy="182880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8EF4C95F-4F55-A45F-193C-021329E24A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524172" y="2712934"/>
            <a:ext cx="182880" cy="182880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22CD1A5D-D484-9D1B-73F2-DFB9BA8CE3F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763325" y="721858"/>
            <a:ext cx="310896" cy="31089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2DBF4C86-EC2F-FFFE-6002-6C1571E410BE}"/>
              </a:ext>
            </a:extLst>
          </p:cNvPr>
          <p:cNvSpPr txBox="1"/>
          <p:nvPr/>
        </p:nvSpPr>
        <p:spPr>
          <a:xfrm>
            <a:off x="1759151" y="4440345"/>
            <a:ext cx="5625694" cy="461665"/>
          </a:xfrm>
          <a:prstGeom prst="rect">
            <a:avLst/>
          </a:prstGeom>
          <a:noFill/>
          <a:ln w="9525">
            <a:solidFill>
              <a:schemeClr val="bg2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>
                <a:solidFill>
                  <a:schemeClr val="bg1">
                    <a:lumMod val="95000"/>
                  </a:schemeClr>
                </a:solidFill>
                <a:latin typeface="Montserrat Medium" pitchFamily="2" charset="0"/>
              </a:rPr>
              <a:t>Addressing the limitations of existing apps while providing </a:t>
            </a:r>
            <a:r>
              <a:rPr lang="en-US" sz="1200">
                <a:solidFill>
                  <a:srgbClr val="A8DBA7"/>
                </a:solidFill>
                <a:latin typeface="Montserrat Medium" pitchFamily="2" charset="0"/>
              </a:rPr>
              <a:t>ease of use</a:t>
            </a:r>
            <a:r>
              <a:rPr lang="en-US" sz="1200">
                <a:solidFill>
                  <a:schemeClr val="bg1">
                    <a:lumMod val="95000"/>
                  </a:schemeClr>
                </a:solidFill>
                <a:latin typeface="Montserrat Medium" pitchFamily="2" charset="0"/>
              </a:rPr>
              <a:t>, </a:t>
            </a:r>
            <a:r>
              <a:rPr lang="en-US" sz="1200">
                <a:solidFill>
                  <a:srgbClr val="A8DBA7"/>
                </a:solidFill>
                <a:latin typeface="Montserrat Medium" pitchFamily="2" charset="0"/>
              </a:rPr>
              <a:t>convenience</a:t>
            </a:r>
            <a:r>
              <a:rPr lang="en-US" sz="1200">
                <a:solidFill>
                  <a:schemeClr val="bg1">
                    <a:lumMod val="95000"/>
                  </a:schemeClr>
                </a:solidFill>
                <a:latin typeface="Montserrat Medium" pitchFamily="2" charset="0"/>
              </a:rPr>
              <a:t>, and an </a:t>
            </a:r>
            <a:r>
              <a:rPr lang="en-US" sz="1200">
                <a:solidFill>
                  <a:srgbClr val="A8DBA7"/>
                </a:solidFill>
                <a:latin typeface="Montserrat Medium" pitchFamily="2" charset="0"/>
              </a:rPr>
              <a:t>affordable price</a:t>
            </a:r>
            <a:r>
              <a:rPr lang="en-US" sz="1200">
                <a:solidFill>
                  <a:schemeClr val="bg1">
                    <a:lumMod val="95000"/>
                  </a:schemeClr>
                </a:solidFill>
                <a:latin typeface="Montserrat Medium" pitchFamily="2" charset="0"/>
              </a:rPr>
              <a:t> would be TETU's USP.</a:t>
            </a:r>
          </a:p>
        </p:txBody>
      </p:sp>
    </p:spTree>
    <p:extLst>
      <p:ext uri="{BB962C8B-B14F-4D97-AF65-F5344CB8AC3E}">
        <p14:creationId xmlns:p14="http://schemas.microsoft.com/office/powerpoint/2010/main" val="131146425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26946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SWOT analysis</a:t>
            </a:r>
            <a:endParaRPr lang="en-US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CA42E6-CC96-F474-C5BB-3D575B070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F36CD4A-8826-6726-8AE8-290724F40661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65D4DD5-724E-FA51-5CCE-2B1894F106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231633"/>
              </p:ext>
            </p:extLst>
          </p:nvPr>
        </p:nvGraphicFramePr>
        <p:xfrm>
          <a:off x="864188" y="972000"/>
          <a:ext cx="7415623" cy="3154680"/>
        </p:xfrm>
        <a:graphic>
          <a:graphicData uri="http://schemas.openxmlformats.org/drawingml/2006/table">
            <a:tbl>
              <a:tblPr/>
              <a:tblGrid>
                <a:gridCol w="3724157">
                  <a:extLst>
                    <a:ext uri="{9D8B030D-6E8A-4147-A177-3AD203B41FA5}">
                      <a16:colId xmlns:a16="http://schemas.microsoft.com/office/drawing/2014/main" val="4063893052"/>
                    </a:ext>
                  </a:extLst>
                </a:gridCol>
                <a:gridCol w="3691466">
                  <a:extLst>
                    <a:ext uri="{9D8B030D-6E8A-4147-A177-3AD203B41FA5}">
                      <a16:colId xmlns:a16="http://schemas.microsoft.com/office/drawing/2014/main" val="2746423343"/>
                    </a:ext>
                  </a:extLst>
                </a:gridCol>
              </a:tblGrid>
              <a:tr h="410192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Strengths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Weakness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1188801">
                <a:tc>
                  <a:txBody>
                    <a:bodyPr/>
                    <a:lstStyle/>
                    <a:p>
                      <a:pPr marL="0" indent="0" rtl="0" fontAlgn="ctr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- New, unique idea, meeting a popular painpoint today</a:t>
                      </a:r>
                    </a:p>
                    <a:p>
                      <a:pPr marL="0" indent="0" rtl="0" fontAlgn="ctr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- Productivity topic is getting more and more popular</a:t>
                      </a:r>
                    </a:p>
                    <a:p>
                      <a:pPr marL="0" indent="0" rtl="0" fontAlgn="ctr">
                        <a:lnSpc>
                          <a:spcPct val="150000"/>
                        </a:lnSpc>
                      </a:pPr>
                      <a:r>
                        <a:rPr lang="en-US" sz="1000">
                          <a:solidFill>
                            <a:schemeClr val="bg1"/>
                          </a:solidFill>
                          <a:latin typeface="Montserrat" panose="00000500000000000000" pitchFamily="2" charset="0"/>
                        </a:rPr>
                        <a:t>- Many sample business model/apps for research and reference</a:t>
                      </a:r>
                      <a:endParaRPr lang="en-US" sz="1000" b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R="28575" marT="19050" marB="1905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Limited technical expertise to implement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Lack of connections with industry experts</a:t>
                      </a:r>
                    </a:p>
                  </a:txBody>
                  <a:tcPr marR="28575" marT="19050" marB="1905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  <a:tr h="36340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Oppounities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Threats</a:t>
                      </a:r>
                      <a:r>
                        <a:rPr lang="en-US" sz="1000"/>
                        <a:t> </a:t>
                      </a:r>
                      <a:endParaRPr lang="en-US" sz="1000" b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78868665"/>
                  </a:ext>
                </a:extLst>
              </a:tr>
              <a:tr h="1192279"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Innovation trend is being promoted by the state and enterprises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Global product potential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Strong market demand for personal work solutions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00" b="0" i="0" u="none" strike="noStrike" cap="none">
                        <a:solidFill>
                          <a:schemeClr val="bg1"/>
                        </a:solidFill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R="28575" marT="19050" marB="1905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Many users have formed habits and are loyal to a number of previous app</a:t>
                      </a:r>
                    </a:p>
                    <a:p>
                      <a:pPr marL="0" marR="0" indent="0"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- The user community of exist apps are substantial and devoted</a:t>
                      </a:r>
                    </a:p>
                  </a:txBody>
                  <a:tcPr marR="28575" marT="19050" marB="19050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8708934"/>
                  </a:ext>
                </a:extLst>
              </a:tr>
            </a:tbl>
          </a:graphicData>
        </a:graphic>
      </p:graphicFrame>
      <p:grpSp>
        <p:nvGrpSpPr>
          <p:cNvPr id="50" name="Group 49">
            <a:extLst>
              <a:ext uri="{FF2B5EF4-FFF2-40B4-BE49-F238E27FC236}">
                <a16:creationId xmlns:a16="http://schemas.microsoft.com/office/drawing/2014/main" id="{413B1333-0EC4-5993-7F70-882F9EF4D382}"/>
              </a:ext>
            </a:extLst>
          </p:cNvPr>
          <p:cNvGrpSpPr/>
          <p:nvPr/>
        </p:nvGrpSpPr>
        <p:grpSpPr>
          <a:xfrm>
            <a:off x="861390" y="4406755"/>
            <a:ext cx="7421219" cy="278296"/>
            <a:chOff x="972025" y="4167809"/>
            <a:chExt cx="7421219" cy="278296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F916D37-3564-4243-CC00-F6FDDAEB31DA}"/>
                </a:ext>
              </a:extLst>
            </p:cNvPr>
            <p:cNvSpPr txBox="1"/>
            <p:nvPr/>
          </p:nvSpPr>
          <p:spPr>
            <a:xfrm>
              <a:off x="1250321" y="4167809"/>
              <a:ext cx="7142923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>
                  <a:solidFill>
                    <a:srgbClr val="A8DBA7"/>
                  </a:solidFill>
                  <a:latin typeface="Montserrat" panose="00000500000000000000" pitchFamily="2" charset="0"/>
                </a:rPr>
                <a:t>Focus on our USPs and utilize digital marketing to spread quickly at the initial stage.</a:t>
              </a:r>
            </a:p>
          </p:txBody>
        </p:sp>
        <p:pic>
          <p:nvPicPr>
            <p:cNvPr id="81" name="Graphic 80" descr="Back with solid fill">
              <a:extLst>
                <a:ext uri="{FF2B5EF4-FFF2-40B4-BE49-F238E27FC236}">
                  <a16:creationId xmlns:a16="http://schemas.microsoft.com/office/drawing/2014/main" id="{AE6A02BE-B869-0552-4308-13E02C49AE8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972025" y="4167809"/>
              <a:ext cx="278296" cy="278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9833506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79653"/>
            <a:ext cx="2396143" cy="446217"/>
          </a:xfrm>
          <a:prstGeom prst="rect">
            <a:avLst/>
          </a:prstGeom>
          <a:noFill/>
          <a:ln w="12700">
            <a:solidFill>
              <a:srgbClr val="222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1778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47936F"/>
                </a:solidFill>
                <a:latin typeface="Montserrat Medium" pitchFamily="2" charset="0"/>
                <a:ea typeface="Lato Light"/>
                <a:cs typeface="Lato Light"/>
              </a:rPr>
              <a:t>Business Model Canvas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1FABF6E2-819A-79EC-DC01-2877FD967E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717845"/>
            <a:ext cx="8382000" cy="424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74309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79653"/>
            <a:ext cx="2332803" cy="446217"/>
          </a:xfrm>
          <a:prstGeom prst="rect">
            <a:avLst/>
          </a:prstGeom>
          <a:noFill/>
          <a:ln w="12700">
            <a:solidFill>
              <a:srgbClr val="222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1778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47936F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Product Prototype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B00BE51-D0ED-7933-C74E-9F512678D0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5600" y="1047979"/>
            <a:ext cx="6192935" cy="3483526"/>
          </a:xfrm>
          <a:prstGeom prst="rect">
            <a:avLst/>
          </a:prstGeom>
          <a:ln>
            <a:solidFill>
              <a:schemeClr val="bg2">
                <a:lumMod val="10000"/>
                <a:lumOff val="90000"/>
              </a:schemeClr>
            </a:solidFill>
          </a:ln>
          <a:effectLst>
            <a:outerShdw blurRad="152400" dist="38100" dir="2700000" algn="tl" rotWithShape="0">
              <a:srgbClr val="00B0F0">
                <a:alpha val="30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3E298BB-1EAA-B175-FFB2-FF11DC916FC7}"/>
              </a:ext>
            </a:extLst>
          </p:cNvPr>
          <p:cNvSpPr txBox="1"/>
          <p:nvPr/>
        </p:nvSpPr>
        <p:spPr>
          <a:xfrm>
            <a:off x="521973" y="3608281"/>
            <a:ext cx="162599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>
              <a:spcBef>
                <a:spcPts val="600"/>
              </a:spcBef>
            </a:pPr>
            <a:r>
              <a:rPr lang="fr-FR" sz="1000" i="1">
                <a:solidFill>
                  <a:srgbClr val="496B4D"/>
                </a:solidFill>
                <a:latin typeface="Montserrat" panose="00000500000000000000" pitchFamily="2" charset="0"/>
                <a:hlinkClick r:id="rId6"/>
              </a:rPr>
              <a:t>bit.ly/tetu_app_design</a:t>
            </a:r>
            <a:endParaRPr lang="fr-FR" sz="800" i="1">
              <a:solidFill>
                <a:srgbClr val="47936F"/>
              </a:solidFill>
              <a:latin typeface="Montserrat" panose="00000500000000000000" pitchFamily="2" charset="0"/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2C23C5D8-66BF-9C5F-6013-721B425B76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803" y="1485945"/>
            <a:ext cx="2122336" cy="212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5858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B9B4E3C-EE99-6A76-7F14-D42945F6FBD7}"/>
              </a:ext>
            </a:extLst>
          </p:cNvPr>
          <p:cNvSpPr/>
          <p:nvPr/>
        </p:nvSpPr>
        <p:spPr>
          <a:xfrm>
            <a:off x="97526" y="1147446"/>
            <a:ext cx="4852219" cy="3864980"/>
          </a:xfrm>
          <a:prstGeom prst="rect">
            <a:avLst/>
          </a:prstGeom>
          <a:noFill/>
          <a:ln w="9525">
            <a:solidFill>
              <a:srgbClr val="77BE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C85F76-847D-44B1-9080-B300BD3CDCD1}"/>
              </a:ext>
            </a:extLst>
          </p:cNvPr>
          <p:cNvSpPr txBox="1"/>
          <p:nvPr/>
        </p:nvSpPr>
        <p:spPr>
          <a:xfrm>
            <a:off x="329106" y="144959"/>
            <a:ext cx="47289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>
                <a:solidFill>
                  <a:srgbClr val="BEEB7D"/>
                </a:solidFill>
                <a:latin typeface="Montserrat" panose="00000500000000000000" pitchFamily="2" charset="0"/>
              </a:rPr>
              <a:t>AGENDA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A59A900-45E2-4951-9EA9-E0570EA30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2480" y="-2410267"/>
            <a:ext cx="1686161" cy="208626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6D20B5-3BF2-491B-AB72-13CB4FDABFD1}"/>
              </a:ext>
            </a:extLst>
          </p:cNvPr>
          <p:cNvSpPr txBox="1"/>
          <p:nvPr/>
        </p:nvSpPr>
        <p:spPr>
          <a:xfrm>
            <a:off x="5166365" y="1092087"/>
            <a:ext cx="2407892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fr-FR" sz="1050" b="1">
                <a:solidFill>
                  <a:srgbClr val="496B4D"/>
                </a:solidFill>
                <a:latin typeface="Montserrat" panose="00000500000000000000" pitchFamily="2" charset="0"/>
              </a:rPr>
              <a:t>Startup Introduction</a:t>
            </a:r>
            <a:endParaRPr lang="fr-FR" sz="900">
              <a:solidFill>
                <a:srgbClr val="47936F"/>
              </a:solidFill>
              <a:latin typeface="Montserrat" panose="00000500000000000000" pitchFamily="2" charset="0"/>
            </a:endParaRPr>
          </a:p>
          <a:p>
            <a:pPr fontAlgn="base">
              <a:spcBef>
                <a:spcPts val="60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Meet the team</a:t>
            </a:r>
          </a:p>
          <a:p>
            <a:pPr fontAlgn="base">
              <a:spcBef>
                <a:spcPts val="60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Problems &amp; Solutions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3CA04D-A772-4D9B-8952-7A78F76D6BCE}"/>
              </a:ext>
            </a:extLst>
          </p:cNvPr>
          <p:cNvSpPr txBox="1"/>
          <p:nvPr/>
        </p:nvSpPr>
        <p:spPr>
          <a:xfrm>
            <a:off x="5166365" y="1845534"/>
            <a:ext cx="2407892" cy="9002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fr-FR" sz="1050" b="1">
                <a:solidFill>
                  <a:srgbClr val="496B4D"/>
                </a:solidFill>
                <a:latin typeface="Montserrat" panose="00000500000000000000" pitchFamily="2" charset="0"/>
              </a:rPr>
              <a:t>Market Research</a:t>
            </a:r>
          </a:p>
          <a:p>
            <a:pPr fontAlgn="base">
              <a:spcBef>
                <a:spcPts val="60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Survey report</a:t>
            </a:r>
          </a:p>
          <a:p>
            <a:pPr fontAlgn="base">
              <a:spcBef>
                <a:spcPts val="60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Market understanding</a:t>
            </a:r>
          </a:p>
          <a:p>
            <a:pPr fontAlgn="base">
              <a:spcBef>
                <a:spcPts val="60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Customer segmentation</a:t>
            </a:r>
            <a:endParaRPr lang="en-US" sz="900">
              <a:solidFill>
                <a:srgbClr val="47936F"/>
              </a:solidFill>
              <a:latin typeface="Montserrat" panose="00000500000000000000" pitchFamily="2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C8032C9-581B-4A44-91A5-335A2EC358A7}"/>
              </a:ext>
            </a:extLst>
          </p:cNvPr>
          <p:cNvCxnSpPr>
            <a:cxnSpLocks/>
          </p:cNvCxnSpPr>
          <p:nvPr/>
        </p:nvCxnSpPr>
        <p:spPr>
          <a:xfrm>
            <a:off x="5251275" y="4496026"/>
            <a:ext cx="2190362" cy="0"/>
          </a:xfrm>
          <a:prstGeom prst="line">
            <a:avLst/>
          </a:prstGeom>
          <a:ln>
            <a:solidFill>
              <a:srgbClr val="A8DBA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2" name="Picture 2" descr="man in black t-shirt sitting at the table using macbook pro">
            <a:extLst>
              <a:ext uri="{FF2B5EF4-FFF2-40B4-BE49-F238E27FC236}">
                <a16:creationId xmlns:a16="http://schemas.microsoft.com/office/drawing/2014/main" id="{98DF7FEC-9BC5-1736-4E86-7E33E0B8D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9297" y="1288973"/>
            <a:ext cx="5795714" cy="38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D8BEE9-96C8-7F98-4D11-8B9F6B3A0431}"/>
              </a:ext>
            </a:extLst>
          </p:cNvPr>
          <p:cNvSpPr/>
          <p:nvPr/>
        </p:nvSpPr>
        <p:spPr>
          <a:xfrm>
            <a:off x="0" y="1278520"/>
            <a:ext cx="4852219" cy="3864980"/>
          </a:xfrm>
          <a:prstGeom prst="rect">
            <a:avLst/>
          </a:prstGeom>
          <a:solidFill>
            <a:schemeClr val="bg1">
              <a:lumMod val="9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B11340-4BFE-DA93-C21D-348247D6040B}"/>
              </a:ext>
            </a:extLst>
          </p:cNvPr>
          <p:cNvSpPr txBox="1"/>
          <p:nvPr/>
        </p:nvSpPr>
        <p:spPr>
          <a:xfrm>
            <a:off x="5166365" y="2806534"/>
            <a:ext cx="240789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fr-FR" sz="1050" b="1">
                <a:solidFill>
                  <a:srgbClr val="496B4D"/>
                </a:solidFill>
                <a:latin typeface="Montserrat" panose="00000500000000000000" pitchFamily="2" charset="0"/>
              </a:rPr>
              <a:t>Business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968B12-17E2-3E2A-E21C-088845CA2660}"/>
              </a:ext>
            </a:extLst>
          </p:cNvPr>
          <p:cNvSpPr txBox="1"/>
          <p:nvPr/>
        </p:nvSpPr>
        <p:spPr>
          <a:xfrm>
            <a:off x="5166365" y="3137091"/>
            <a:ext cx="2407892" cy="469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fr-FR" sz="1050" b="1">
                <a:solidFill>
                  <a:srgbClr val="496B4D"/>
                </a:solidFill>
                <a:latin typeface="Montserrat" panose="00000500000000000000" pitchFamily="2" charset="0"/>
              </a:rPr>
              <a:t>Financial Projection</a:t>
            </a:r>
          </a:p>
          <a:p>
            <a:pPr fontAlgn="base">
              <a:spcBef>
                <a:spcPts val="600"/>
              </a:spcBef>
            </a:pPr>
            <a:r>
              <a:rPr lang="en-US" sz="900">
                <a:solidFill>
                  <a:srgbClr val="47936F"/>
                </a:solidFill>
                <a:latin typeface="Montserrat" panose="00000500000000000000" pitchFamily="2" charset="0"/>
              </a:rPr>
              <a:t>Business forecast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853B1-D042-56AA-E81E-5035B34EA705}"/>
              </a:ext>
            </a:extLst>
          </p:cNvPr>
          <p:cNvSpPr txBox="1"/>
          <p:nvPr/>
        </p:nvSpPr>
        <p:spPr>
          <a:xfrm>
            <a:off x="5166365" y="3718761"/>
            <a:ext cx="2407892" cy="684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fr-FR" sz="1050" b="1">
                <a:solidFill>
                  <a:srgbClr val="496B4D"/>
                </a:solidFill>
                <a:latin typeface="Montserrat" panose="00000500000000000000" pitchFamily="2" charset="0"/>
              </a:rPr>
              <a:t>Fundraising</a:t>
            </a:r>
          </a:p>
          <a:p>
            <a:pPr fontAlgn="base">
              <a:spcBef>
                <a:spcPts val="600"/>
              </a:spcBef>
            </a:pPr>
            <a:r>
              <a:rPr lang="en-US" sz="900">
                <a:solidFill>
                  <a:srgbClr val="47936F"/>
                </a:solidFill>
                <a:latin typeface="Montserrat" panose="00000500000000000000" pitchFamily="2" charset="0"/>
              </a:rPr>
              <a:t>Startup valuation</a:t>
            </a:r>
          </a:p>
          <a:p>
            <a:pPr fontAlgn="base">
              <a:spcBef>
                <a:spcPts val="600"/>
              </a:spcBef>
            </a:pPr>
            <a:r>
              <a:rPr lang="en-US" sz="900">
                <a:solidFill>
                  <a:srgbClr val="47936F"/>
                </a:solidFill>
                <a:latin typeface="Montserrat" panose="00000500000000000000" pitchFamily="2" charset="0"/>
              </a:rPr>
              <a:t>Capital plan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8503E1-6673-91AE-1663-10EB2095CA95}"/>
              </a:ext>
            </a:extLst>
          </p:cNvPr>
          <p:cNvSpPr txBox="1"/>
          <p:nvPr/>
        </p:nvSpPr>
        <p:spPr>
          <a:xfrm>
            <a:off x="5166365" y="4555993"/>
            <a:ext cx="2407892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spcBef>
                <a:spcPts val="60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Executive Summary</a:t>
            </a:r>
          </a:p>
          <a:p>
            <a:pPr fontAlgn="base">
              <a:spcBef>
                <a:spcPts val="600"/>
              </a:spcBef>
            </a:pPr>
            <a:r>
              <a:rPr lang="fr-FR" sz="900">
                <a:solidFill>
                  <a:srgbClr val="47936F"/>
                </a:solidFill>
                <a:latin typeface="Montserrat" panose="00000500000000000000" pitchFamily="2" charset="0"/>
              </a:rPr>
              <a:t>Q &amp; A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7442BAD-ED54-803B-B28F-D0367A2F6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95552"/>
      </p:ext>
    </p:extLst>
  </p:cSld>
  <p:clrMapOvr>
    <a:masterClrMapping/>
  </p:clrMapOvr>
  <p:transition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79653"/>
            <a:ext cx="2332803" cy="446217"/>
          </a:xfrm>
          <a:prstGeom prst="rect">
            <a:avLst/>
          </a:prstGeom>
          <a:noFill/>
          <a:ln w="12700">
            <a:solidFill>
              <a:srgbClr val="222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1778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47936F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Main features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304A964E-14F9-4A3B-FA2C-54C3C0FD58E3}"/>
              </a:ext>
            </a:extLst>
          </p:cNvPr>
          <p:cNvGrpSpPr/>
          <p:nvPr/>
        </p:nvGrpSpPr>
        <p:grpSpPr>
          <a:xfrm>
            <a:off x="236346" y="1178943"/>
            <a:ext cx="2027772" cy="1435275"/>
            <a:chOff x="236346" y="1178943"/>
            <a:chExt cx="2027772" cy="14352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73C8D7-B069-9063-B55E-C7044E527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6346" y="1471218"/>
              <a:ext cx="2027772" cy="1143000"/>
            </a:xfrm>
            <a:prstGeom prst="rect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C6DCA27-5B83-FA99-76D9-2654E0BB8CBF}"/>
                </a:ext>
              </a:extLst>
            </p:cNvPr>
            <p:cNvSpPr txBox="1"/>
            <p:nvPr/>
          </p:nvSpPr>
          <p:spPr>
            <a:xfrm>
              <a:off x="236346" y="1178943"/>
              <a:ext cx="1595811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050" b="1">
                  <a:solidFill>
                    <a:schemeClr val="accent4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r>
                <a:rPr lang="en-US" sz="1100" b="0">
                  <a:solidFill>
                    <a:srgbClr val="47936F"/>
                  </a:solidFill>
                </a:rPr>
                <a:t>Login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5F0F4FB-ECD2-BF6E-6735-D6101310238D}"/>
              </a:ext>
            </a:extLst>
          </p:cNvPr>
          <p:cNvGrpSpPr/>
          <p:nvPr/>
        </p:nvGrpSpPr>
        <p:grpSpPr>
          <a:xfrm>
            <a:off x="2452324" y="1178943"/>
            <a:ext cx="2049706" cy="1435275"/>
            <a:chOff x="2452324" y="1178943"/>
            <a:chExt cx="2049706" cy="1435275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FF92382-67BA-EA1C-BB44-AB9A4B156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52324" y="1471218"/>
              <a:ext cx="2049706" cy="1143000"/>
            </a:xfrm>
            <a:prstGeom prst="rect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CCCA1A5-1C0A-177C-2F2D-3C274854E815}"/>
                </a:ext>
              </a:extLst>
            </p:cNvPr>
            <p:cNvSpPr txBox="1"/>
            <p:nvPr/>
          </p:nvSpPr>
          <p:spPr>
            <a:xfrm>
              <a:off x="2452510" y="1178943"/>
              <a:ext cx="1595811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050" b="1">
                  <a:solidFill>
                    <a:schemeClr val="accent4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r>
                <a:rPr lang="en-US" sz="1100" b="0">
                  <a:solidFill>
                    <a:srgbClr val="47936F"/>
                  </a:solidFill>
                </a:rPr>
                <a:t>Homepage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CA9054B-D201-A090-7AC6-54C12429CFF0}"/>
              </a:ext>
            </a:extLst>
          </p:cNvPr>
          <p:cNvGrpSpPr/>
          <p:nvPr/>
        </p:nvGrpSpPr>
        <p:grpSpPr>
          <a:xfrm>
            <a:off x="4662185" y="1178943"/>
            <a:ext cx="2064919" cy="1435275"/>
            <a:chOff x="4662185" y="1178943"/>
            <a:chExt cx="2064919" cy="143527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1775CB-D39A-4ED5-F427-7C913E19D2B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90236" y="1471218"/>
              <a:ext cx="2036868" cy="1143000"/>
            </a:xfrm>
            <a:prstGeom prst="rect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E2C60B5-EFB1-A17A-C6DE-8070E31FF9BB}"/>
                </a:ext>
              </a:extLst>
            </p:cNvPr>
            <p:cNvSpPr txBox="1"/>
            <p:nvPr/>
          </p:nvSpPr>
          <p:spPr>
            <a:xfrm>
              <a:off x="4662185" y="1178943"/>
              <a:ext cx="1595811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050" b="1">
                  <a:solidFill>
                    <a:schemeClr val="accent4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r>
                <a:rPr lang="en-US" sz="1100" b="0">
                  <a:solidFill>
                    <a:srgbClr val="47936F"/>
                  </a:solidFill>
                </a:rPr>
                <a:t>Take note on-the-fly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492E2D4-7325-522A-E8C4-67B586A805D1}"/>
              </a:ext>
            </a:extLst>
          </p:cNvPr>
          <p:cNvGrpSpPr/>
          <p:nvPr/>
        </p:nvGrpSpPr>
        <p:grpSpPr>
          <a:xfrm>
            <a:off x="6910131" y="1178943"/>
            <a:ext cx="2043711" cy="1435275"/>
            <a:chOff x="6910131" y="1178943"/>
            <a:chExt cx="2043711" cy="1435275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67B861E-ED71-11A6-12DA-1CCE84F3F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915309" y="1471218"/>
              <a:ext cx="2038533" cy="1143000"/>
            </a:xfrm>
            <a:prstGeom prst="rect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F0988AF-83F8-51F2-3462-616A4DA9EFA8}"/>
                </a:ext>
              </a:extLst>
            </p:cNvPr>
            <p:cNvSpPr txBox="1"/>
            <p:nvPr/>
          </p:nvSpPr>
          <p:spPr>
            <a:xfrm>
              <a:off x="6910131" y="1178943"/>
              <a:ext cx="1595811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050" b="1">
                  <a:solidFill>
                    <a:schemeClr val="accent4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r>
                <a:rPr lang="en-US" sz="1100" b="0">
                  <a:solidFill>
                    <a:srgbClr val="47936F"/>
                  </a:solidFill>
                </a:rPr>
                <a:t>Dual-mode note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FE9602-891A-D5B1-11AF-2ADA4069212E}"/>
              </a:ext>
            </a:extLst>
          </p:cNvPr>
          <p:cNvGrpSpPr/>
          <p:nvPr/>
        </p:nvGrpSpPr>
        <p:grpSpPr>
          <a:xfrm>
            <a:off x="6910131" y="3083676"/>
            <a:ext cx="2043711" cy="1447457"/>
            <a:chOff x="6910131" y="3083676"/>
            <a:chExt cx="2043711" cy="1447457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397C8F1-47DD-B200-E49D-B11BFE8088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910131" y="3388133"/>
              <a:ext cx="2043711" cy="1143000"/>
            </a:xfrm>
            <a:prstGeom prst="rect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F693BDB-913F-FC85-1838-FC53FCB0B8A1}"/>
                </a:ext>
              </a:extLst>
            </p:cNvPr>
            <p:cNvSpPr txBox="1"/>
            <p:nvPr/>
          </p:nvSpPr>
          <p:spPr>
            <a:xfrm>
              <a:off x="6924531" y="3083676"/>
              <a:ext cx="1595811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050" b="1">
                  <a:solidFill>
                    <a:schemeClr val="accent4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r>
                <a:rPr lang="en-US" sz="1100" b="0">
                  <a:solidFill>
                    <a:srgbClr val="47936F"/>
                  </a:solidFill>
                </a:rPr>
                <a:t>Citation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8809A02-CC79-CA67-CD22-56219419F378}"/>
              </a:ext>
            </a:extLst>
          </p:cNvPr>
          <p:cNvSpPr txBox="1"/>
          <p:nvPr/>
        </p:nvSpPr>
        <p:spPr>
          <a:xfrm>
            <a:off x="150386" y="754451"/>
            <a:ext cx="2620360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 sz="1100">
                <a:solidFill>
                  <a:schemeClr val="tx2"/>
                </a:solidFill>
              </a:rPr>
              <a:t>Read document and take note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62DA26B-39C5-6AEE-525B-74088873DF6E}"/>
              </a:ext>
            </a:extLst>
          </p:cNvPr>
          <p:cNvGrpSpPr/>
          <p:nvPr/>
        </p:nvGrpSpPr>
        <p:grpSpPr>
          <a:xfrm>
            <a:off x="4676584" y="3083676"/>
            <a:ext cx="2044494" cy="1447457"/>
            <a:chOff x="4676584" y="3083676"/>
            <a:chExt cx="2044494" cy="1447457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4F2907B-208C-5D9E-BF24-07ACBEC9211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83615" y="3388133"/>
              <a:ext cx="2037463" cy="1143000"/>
            </a:xfrm>
            <a:prstGeom prst="rect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</p:pic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B400C41-6D6F-AE0A-FBCF-8271A184A496}"/>
                </a:ext>
              </a:extLst>
            </p:cNvPr>
            <p:cNvSpPr txBox="1"/>
            <p:nvPr/>
          </p:nvSpPr>
          <p:spPr>
            <a:xfrm>
              <a:off x="4676584" y="3083676"/>
              <a:ext cx="1595811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050" b="1">
                  <a:solidFill>
                    <a:schemeClr val="accent4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r>
                <a:rPr lang="en-US" sz="1100" b="0">
                  <a:solidFill>
                    <a:srgbClr val="47936F"/>
                  </a:solidFill>
                </a:rPr>
                <a:t>Table-view mode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D2A2486-7A2B-42C8-D4D3-3E203277F9F8}"/>
              </a:ext>
            </a:extLst>
          </p:cNvPr>
          <p:cNvGrpSpPr/>
          <p:nvPr/>
        </p:nvGrpSpPr>
        <p:grpSpPr>
          <a:xfrm>
            <a:off x="2452324" y="3083676"/>
            <a:ext cx="2042239" cy="1447457"/>
            <a:chOff x="2452324" y="3083676"/>
            <a:chExt cx="2042239" cy="1447457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5346A1-A3A3-4166-842D-3B2BFA97A6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457398" y="3388133"/>
              <a:ext cx="2037165" cy="1143000"/>
            </a:xfrm>
            <a:prstGeom prst="rect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124C299-CE91-BA4A-CA8A-6973C9321519}"/>
                </a:ext>
              </a:extLst>
            </p:cNvPr>
            <p:cNvSpPr txBox="1"/>
            <p:nvPr/>
          </p:nvSpPr>
          <p:spPr>
            <a:xfrm>
              <a:off x="2452324" y="3083676"/>
              <a:ext cx="1595811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050" b="1">
                  <a:solidFill>
                    <a:schemeClr val="accent4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r>
                <a:rPr lang="en-US" sz="1100" b="0">
                  <a:solidFill>
                    <a:srgbClr val="47936F"/>
                  </a:solidFill>
                </a:rPr>
                <a:t>Graph-view mode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32FF41A-19A8-D918-6EB2-1C82B6E0E246}"/>
              </a:ext>
            </a:extLst>
          </p:cNvPr>
          <p:cNvGrpSpPr/>
          <p:nvPr/>
        </p:nvGrpSpPr>
        <p:grpSpPr>
          <a:xfrm>
            <a:off x="236346" y="3083676"/>
            <a:ext cx="2032000" cy="1447457"/>
            <a:chOff x="236346" y="3083676"/>
            <a:chExt cx="2032000" cy="1447457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B42357A2-4F6D-7811-B71E-BB35513BB5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6346" y="3388133"/>
              <a:ext cx="2032000" cy="1143000"/>
            </a:xfrm>
            <a:prstGeom prst="rect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C94F0E-8ABB-63F1-5A9C-73A7B0F0E1E0}"/>
                </a:ext>
              </a:extLst>
            </p:cNvPr>
            <p:cNvSpPr txBox="1"/>
            <p:nvPr/>
          </p:nvSpPr>
          <p:spPr>
            <a:xfrm>
              <a:off x="236346" y="3083676"/>
              <a:ext cx="1764814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050" b="1">
                  <a:solidFill>
                    <a:schemeClr val="accent4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r>
                <a:rPr lang="en-US" sz="1100" b="0">
                  <a:solidFill>
                    <a:srgbClr val="47936F"/>
                  </a:solidFill>
                </a:rPr>
                <a:t>Calendar-view mode</a:t>
              </a:r>
            </a:p>
          </p:txBody>
        </p:sp>
      </p:grp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5DFCF491-AF6D-80C5-DC1E-DADC30A3F988}"/>
              </a:ext>
            </a:extLst>
          </p:cNvPr>
          <p:cNvCxnSpPr>
            <a:cxnSpLocks/>
          </p:cNvCxnSpPr>
          <p:nvPr/>
        </p:nvCxnSpPr>
        <p:spPr>
          <a:xfrm>
            <a:off x="2194060" y="2102400"/>
            <a:ext cx="30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B4DE81E6-AEA3-9874-3633-D81028040C3C}"/>
              </a:ext>
            </a:extLst>
          </p:cNvPr>
          <p:cNvCxnSpPr>
            <a:cxnSpLocks/>
          </p:cNvCxnSpPr>
          <p:nvPr/>
        </p:nvCxnSpPr>
        <p:spPr>
          <a:xfrm>
            <a:off x="4418859" y="2102400"/>
            <a:ext cx="30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A7FECD5-0E85-1CE9-C068-ED9E4803F89A}"/>
              </a:ext>
            </a:extLst>
          </p:cNvPr>
          <p:cNvCxnSpPr>
            <a:cxnSpLocks/>
          </p:cNvCxnSpPr>
          <p:nvPr/>
        </p:nvCxnSpPr>
        <p:spPr>
          <a:xfrm>
            <a:off x="6661196" y="2102400"/>
            <a:ext cx="30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5B9B239D-8897-1AAB-BE37-69365D933ED9}"/>
              </a:ext>
            </a:extLst>
          </p:cNvPr>
          <p:cNvCxnSpPr>
            <a:cxnSpLocks/>
          </p:cNvCxnSpPr>
          <p:nvPr/>
        </p:nvCxnSpPr>
        <p:spPr>
          <a:xfrm flipH="1">
            <a:off x="6626610" y="4006800"/>
            <a:ext cx="30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4C711C7-72D4-0F62-5715-CB46461E9222}"/>
              </a:ext>
            </a:extLst>
          </p:cNvPr>
          <p:cNvCxnSpPr>
            <a:cxnSpLocks/>
          </p:cNvCxnSpPr>
          <p:nvPr/>
        </p:nvCxnSpPr>
        <p:spPr>
          <a:xfrm flipH="1">
            <a:off x="4404755" y="4006800"/>
            <a:ext cx="30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8176BE9-0C41-6AB6-910A-4D41A3B1F3CC}"/>
              </a:ext>
            </a:extLst>
          </p:cNvPr>
          <p:cNvCxnSpPr>
            <a:cxnSpLocks/>
          </p:cNvCxnSpPr>
          <p:nvPr/>
        </p:nvCxnSpPr>
        <p:spPr>
          <a:xfrm flipH="1">
            <a:off x="2180298" y="4006800"/>
            <a:ext cx="30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905B4F19-EF41-8522-8117-0C7EC41FD36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51318" y="2858400"/>
            <a:ext cx="30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85967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79653"/>
            <a:ext cx="2332803" cy="446217"/>
          </a:xfrm>
          <a:prstGeom prst="rect">
            <a:avLst/>
          </a:prstGeom>
          <a:noFill/>
          <a:ln w="12700">
            <a:solidFill>
              <a:srgbClr val="222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1778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47936F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Main features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58D54FC2-C72B-4B61-10D1-7A69A1D58706}"/>
              </a:ext>
            </a:extLst>
          </p:cNvPr>
          <p:cNvSpPr txBox="1"/>
          <p:nvPr/>
        </p:nvSpPr>
        <p:spPr>
          <a:xfrm>
            <a:off x="351986" y="754451"/>
            <a:ext cx="375201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050" b="1">
                <a:solidFill>
                  <a:schemeClr val="accent4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 sz="1100">
                <a:solidFill>
                  <a:schemeClr val="tx2"/>
                </a:solidFill>
              </a:rPr>
              <a:t>Canvas view. Read articles and learn languages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8B81B6C-477E-4310-32C9-0A64F1390BFE}"/>
              </a:ext>
            </a:extLst>
          </p:cNvPr>
          <p:cNvGrpSpPr/>
          <p:nvPr/>
        </p:nvGrpSpPr>
        <p:grpSpPr>
          <a:xfrm>
            <a:off x="387986" y="1117950"/>
            <a:ext cx="2445890" cy="1660334"/>
            <a:chOff x="387986" y="1117950"/>
            <a:chExt cx="2445890" cy="166033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80E5DF3-F8C8-AF40-12A0-973A08582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8753" y="1406684"/>
              <a:ext cx="2435123" cy="1371600"/>
            </a:xfrm>
            <a:prstGeom prst="rect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47505E4-0419-A5E2-B62D-39F8BD487CDB}"/>
                </a:ext>
              </a:extLst>
            </p:cNvPr>
            <p:cNvSpPr txBox="1"/>
            <p:nvPr/>
          </p:nvSpPr>
          <p:spPr>
            <a:xfrm>
              <a:off x="387986" y="1117950"/>
              <a:ext cx="1595811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050" b="1">
                  <a:solidFill>
                    <a:schemeClr val="accent4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r>
                <a:rPr lang="en-US" sz="1100" b="0">
                  <a:solidFill>
                    <a:srgbClr val="47936F"/>
                  </a:solidFill>
                </a:rPr>
                <a:t>Canvas View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FB0931A-C676-F691-65F2-A3519E2E7CAB}"/>
              </a:ext>
            </a:extLst>
          </p:cNvPr>
          <p:cNvGrpSpPr/>
          <p:nvPr/>
        </p:nvGrpSpPr>
        <p:grpSpPr>
          <a:xfrm>
            <a:off x="3291493" y="1117950"/>
            <a:ext cx="2445883" cy="1660334"/>
            <a:chOff x="3291493" y="1117950"/>
            <a:chExt cx="2445883" cy="166033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6E00B62-3C92-EF16-9FB4-64038AD59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95700" y="1406684"/>
              <a:ext cx="2441676" cy="1371600"/>
            </a:xfrm>
            <a:prstGeom prst="rect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6A246CF-237C-42FB-554B-C4E334EA6E00}"/>
                </a:ext>
              </a:extLst>
            </p:cNvPr>
            <p:cNvSpPr txBox="1"/>
            <p:nvPr/>
          </p:nvSpPr>
          <p:spPr>
            <a:xfrm>
              <a:off x="3291493" y="1117950"/>
              <a:ext cx="1595811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050" b="1">
                  <a:solidFill>
                    <a:schemeClr val="accent4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r>
                <a:rPr lang="en-US" sz="1100" b="0">
                  <a:solidFill>
                    <a:srgbClr val="47936F"/>
                  </a:solidFill>
                </a:rPr>
                <a:t>Read online articles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B736E87-A565-84A1-3E11-B20A014339A7}"/>
              </a:ext>
            </a:extLst>
          </p:cNvPr>
          <p:cNvGrpSpPr/>
          <p:nvPr/>
        </p:nvGrpSpPr>
        <p:grpSpPr>
          <a:xfrm>
            <a:off x="6184537" y="1117950"/>
            <a:ext cx="2815463" cy="1660334"/>
            <a:chOff x="6184537" y="1117950"/>
            <a:chExt cx="2815463" cy="1660334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F4EF05F-75A4-F99A-789A-EDB565535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99200" y="1406684"/>
              <a:ext cx="2440039" cy="1371600"/>
            </a:xfrm>
            <a:prstGeom prst="rect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8E44CCC-8C05-DA54-FB42-040D392F32FF}"/>
                </a:ext>
              </a:extLst>
            </p:cNvPr>
            <p:cNvSpPr txBox="1"/>
            <p:nvPr/>
          </p:nvSpPr>
          <p:spPr>
            <a:xfrm>
              <a:off x="6184537" y="1117950"/>
              <a:ext cx="2815463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050" b="1">
                  <a:solidFill>
                    <a:schemeClr val="accent4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r>
                <a:rPr lang="en-US" sz="1100" b="0">
                  <a:solidFill>
                    <a:srgbClr val="47936F"/>
                  </a:solidFill>
                </a:rPr>
                <a:t>Learn words, put into notebook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71E6FC3-F29A-3407-1ACA-B0679EFA9C82}"/>
              </a:ext>
            </a:extLst>
          </p:cNvPr>
          <p:cNvGrpSpPr/>
          <p:nvPr/>
        </p:nvGrpSpPr>
        <p:grpSpPr>
          <a:xfrm>
            <a:off x="6184537" y="3133857"/>
            <a:ext cx="2454702" cy="1632716"/>
            <a:chOff x="6184537" y="3133857"/>
            <a:chExt cx="2454702" cy="1632716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13B1450-2454-D6A5-12ED-9731A1E7C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84537" y="3394973"/>
              <a:ext cx="2454702" cy="1371600"/>
            </a:xfrm>
            <a:prstGeom prst="rect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E4B5FA3-93DA-F18F-2BB7-D90021E35FBF}"/>
                </a:ext>
              </a:extLst>
            </p:cNvPr>
            <p:cNvSpPr txBox="1"/>
            <p:nvPr/>
          </p:nvSpPr>
          <p:spPr>
            <a:xfrm>
              <a:off x="6184537" y="3133857"/>
              <a:ext cx="2131463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050" b="1">
                  <a:solidFill>
                    <a:schemeClr val="accent4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r>
                <a:rPr lang="en-US" sz="1100" b="0">
                  <a:solidFill>
                    <a:srgbClr val="47936F"/>
                  </a:solidFill>
                </a:rPr>
                <a:t>Word list (table view)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D15E0E5-8740-CE25-3E92-35A713F278F7}"/>
              </a:ext>
            </a:extLst>
          </p:cNvPr>
          <p:cNvGrpSpPr/>
          <p:nvPr/>
        </p:nvGrpSpPr>
        <p:grpSpPr>
          <a:xfrm>
            <a:off x="3291492" y="3133857"/>
            <a:ext cx="2445884" cy="1632716"/>
            <a:chOff x="3291492" y="3133857"/>
            <a:chExt cx="2445884" cy="163271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3A52AC5-B5E5-C797-734A-890641494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291493" y="3394973"/>
              <a:ext cx="2445883" cy="1371600"/>
            </a:xfrm>
            <a:prstGeom prst="rect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2F39BC2-7F5C-FF9D-8588-7EE1E8F424E7}"/>
                </a:ext>
              </a:extLst>
            </p:cNvPr>
            <p:cNvSpPr txBox="1"/>
            <p:nvPr/>
          </p:nvSpPr>
          <p:spPr>
            <a:xfrm>
              <a:off x="3291492" y="3133857"/>
              <a:ext cx="1595811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050" b="1">
                  <a:solidFill>
                    <a:schemeClr val="accent4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r>
                <a:rPr lang="en-US" sz="1100" b="0">
                  <a:solidFill>
                    <a:srgbClr val="47936F"/>
                  </a:solidFill>
                </a:rPr>
                <a:t>Turn into flashcard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020A3A-25FA-262B-BAC1-EEDBAA4C8386}"/>
              </a:ext>
            </a:extLst>
          </p:cNvPr>
          <p:cNvGrpSpPr/>
          <p:nvPr/>
        </p:nvGrpSpPr>
        <p:grpSpPr>
          <a:xfrm>
            <a:off x="398447" y="3133857"/>
            <a:ext cx="2454056" cy="1632716"/>
            <a:chOff x="398447" y="3133857"/>
            <a:chExt cx="2454056" cy="1632716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5582949B-C2D8-9425-04F7-F38C6213A6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98753" y="3394973"/>
              <a:ext cx="2453750" cy="1371600"/>
            </a:xfrm>
            <a:prstGeom prst="rect">
              <a:avLst/>
            </a:prstGeom>
            <a:ln>
              <a:solidFill>
                <a:schemeClr val="bg2">
                  <a:lumMod val="25000"/>
                  <a:lumOff val="75000"/>
                </a:schemeClr>
              </a:solidFill>
            </a:ln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316F0DC-BF3E-2476-F282-51B980C066F9}"/>
                </a:ext>
              </a:extLst>
            </p:cNvPr>
            <p:cNvSpPr txBox="1"/>
            <p:nvPr/>
          </p:nvSpPr>
          <p:spPr>
            <a:xfrm>
              <a:off x="398447" y="3133857"/>
              <a:ext cx="2085553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050" b="1">
                  <a:solidFill>
                    <a:schemeClr val="accent4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r>
                <a:rPr lang="en-US" sz="1100" b="0">
                  <a:solidFill>
                    <a:srgbClr val="47936F"/>
                  </a:solidFill>
                </a:rPr>
                <a:t>Learning session</a:t>
              </a: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527D162-830C-6399-0F34-34138375A915}"/>
              </a:ext>
            </a:extLst>
          </p:cNvPr>
          <p:cNvCxnSpPr>
            <a:cxnSpLocks/>
          </p:cNvCxnSpPr>
          <p:nvPr/>
        </p:nvCxnSpPr>
        <p:spPr>
          <a:xfrm rot="5400000">
            <a:off x="7393660" y="2980716"/>
            <a:ext cx="30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AEA1C33-681E-583C-0BDE-8EED5C611E90}"/>
              </a:ext>
            </a:extLst>
          </p:cNvPr>
          <p:cNvCxnSpPr>
            <a:cxnSpLocks/>
          </p:cNvCxnSpPr>
          <p:nvPr/>
        </p:nvCxnSpPr>
        <p:spPr>
          <a:xfrm>
            <a:off x="5803376" y="2131200"/>
            <a:ext cx="30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FD00DC3-147A-51A1-31D6-B1E530A7F048}"/>
              </a:ext>
            </a:extLst>
          </p:cNvPr>
          <p:cNvCxnSpPr>
            <a:cxnSpLocks/>
          </p:cNvCxnSpPr>
          <p:nvPr/>
        </p:nvCxnSpPr>
        <p:spPr>
          <a:xfrm flipH="1">
            <a:off x="5803376" y="4115826"/>
            <a:ext cx="30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29F22E7-6037-6C4B-D760-BAD7CC57AEE2}"/>
              </a:ext>
            </a:extLst>
          </p:cNvPr>
          <p:cNvCxnSpPr>
            <a:cxnSpLocks/>
          </p:cNvCxnSpPr>
          <p:nvPr/>
        </p:nvCxnSpPr>
        <p:spPr>
          <a:xfrm flipH="1">
            <a:off x="2928460" y="4115826"/>
            <a:ext cx="3062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88A7F22-2DA2-F1BD-050D-72EB72AA2BF1}"/>
              </a:ext>
            </a:extLst>
          </p:cNvPr>
          <p:cNvCxnSpPr/>
          <p:nvPr/>
        </p:nvCxnSpPr>
        <p:spPr>
          <a:xfrm>
            <a:off x="3067200" y="1406684"/>
            <a:ext cx="0" cy="1371600"/>
          </a:xfrm>
          <a:prstGeom prst="line">
            <a:avLst/>
          </a:prstGeom>
          <a:ln w="31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46167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0288971-B7FC-B146-A1A1-5F4DCAA7EDD5}"/>
              </a:ext>
            </a:extLst>
          </p:cNvPr>
          <p:cNvCxnSpPr>
            <a:cxnSpLocks/>
          </p:cNvCxnSpPr>
          <p:nvPr/>
        </p:nvCxnSpPr>
        <p:spPr>
          <a:xfrm>
            <a:off x="1195769" y="981602"/>
            <a:ext cx="7813149" cy="0"/>
          </a:xfrm>
          <a:prstGeom prst="line">
            <a:avLst/>
          </a:prstGeom>
          <a:ln w="9525">
            <a:solidFill>
              <a:srgbClr val="6373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DC633F6-3C56-F447-B800-E278695E7994}"/>
              </a:ext>
            </a:extLst>
          </p:cNvPr>
          <p:cNvSpPr/>
          <p:nvPr/>
        </p:nvSpPr>
        <p:spPr>
          <a:xfrm>
            <a:off x="2204349" y="897537"/>
            <a:ext cx="139014" cy="148281"/>
          </a:xfrm>
          <a:prstGeom prst="ellipse">
            <a:avLst/>
          </a:prstGeom>
          <a:solidFill>
            <a:srgbClr val="A8D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CF934F-8FBE-CA41-9A8F-3610078E0A38}"/>
              </a:ext>
            </a:extLst>
          </p:cNvPr>
          <p:cNvSpPr txBox="1"/>
          <p:nvPr/>
        </p:nvSpPr>
        <p:spPr>
          <a:xfrm>
            <a:off x="1693242" y="628560"/>
            <a:ext cx="1149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100" b="1" dirty="0">
                <a:solidFill>
                  <a:srgbClr val="2E465C"/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AWARENESS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EE248D-33F5-EB4A-B9FC-17DC8E256BEA}"/>
              </a:ext>
            </a:extLst>
          </p:cNvPr>
          <p:cNvSpPr/>
          <p:nvPr/>
        </p:nvSpPr>
        <p:spPr>
          <a:xfrm>
            <a:off x="101944" y="1116121"/>
            <a:ext cx="968320" cy="340448"/>
          </a:xfrm>
          <a:prstGeom prst="rect">
            <a:avLst/>
          </a:prstGeom>
          <a:solidFill>
            <a:srgbClr val="479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000" dirty="0">
                <a:solidFill>
                  <a:schemeClr val="bg1"/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Timeline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097E5F-3A2B-424E-9FD8-7C0ECED6C507}"/>
              </a:ext>
            </a:extLst>
          </p:cNvPr>
          <p:cNvSpPr/>
          <p:nvPr/>
        </p:nvSpPr>
        <p:spPr>
          <a:xfrm>
            <a:off x="1195769" y="1116121"/>
            <a:ext cx="2164237" cy="34044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050" b="1" dirty="0">
                <a:solidFill>
                  <a:schemeClr val="accent1">
                    <a:lumMod val="50000"/>
                  </a:schemeClr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3 months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82D0DC-3913-B44E-B2D9-62D0844DD67E}"/>
              </a:ext>
            </a:extLst>
          </p:cNvPr>
          <p:cNvSpPr/>
          <p:nvPr/>
        </p:nvSpPr>
        <p:spPr>
          <a:xfrm>
            <a:off x="101944" y="1522938"/>
            <a:ext cx="968320" cy="700869"/>
          </a:xfrm>
          <a:prstGeom prst="rect">
            <a:avLst/>
          </a:prstGeom>
          <a:solidFill>
            <a:srgbClr val="479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000" dirty="0">
                <a:solidFill>
                  <a:schemeClr val="bg1"/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Campaign</a:t>
            </a:r>
            <a:br>
              <a:rPr lang="en-VN" sz="1000" dirty="0">
                <a:solidFill>
                  <a:schemeClr val="bg1"/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</a:br>
            <a:r>
              <a:rPr lang="en-VN" sz="1000" dirty="0">
                <a:solidFill>
                  <a:schemeClr val="bg1"/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Objective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5DE054-9785-8447-B003-5BDDEDA548B7}"/>
              </a:ext>
            </a:extLst>
          </p:cNvPr>
          <p:cNvSpPr/>
          <p:nvPr/>
        </p:nvSpPr>
        <p:spPr>
          <a:xfrm>
            <a:off x="3455606" y="1516081"/>
            <a:ext cx="2858510" cy="1582126"/>
          </a:xfrm>
          <a:prstGeom prst="rect">
            <a:avLst/>
          </a:prstGeom>
          <a:noFill/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7150" indent="-55563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2">
                    <a:lumMod val="50000"/>
                  </a:schemeClr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Generate at least 50 comments and 100 shares on each post within the engagement phase.</a:t>
            </a:r>
          </a:p>
          <a:p>
            <a:pPr marL="57150" indent="-55563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2">
                    <a:lumMod val="50000"/>
                  </a:schemeClr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Achieve a 90% customer retention rate within the engagement phase.</a:t>
            </a:r>
          </a:p>
          <a:p>
            <a:pPr marL="57150" indent="-55563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2">
                    <a:lumMod val="50000"/>
                  </a:schemeClr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Achieve a 4.5-star rating on review websites and social media platforms.</a:t>
            </a:r>
            <a:endParaRPr lang="en-US" sz="800" dirty="0">
              <a:solidFill>
                <a:schemeClr val="tx2">
                  <a:lumMod val="50000"/>
                </a:schemeClr>
              </a:solidFill>
              <a:latin typeface="Montserrat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547996C-EC36-994F-8717-F2BF42C5C584}"/>
              </a:ext>
            </a:extLst>
          </p:cNvPr>
          <p:cNvSpPr txBox="1"/>
          <p:nvPr/>
        </p:nvSpPr>
        <p:spPr>
          <a:xfrm>
            <a:off x="4260275" y="635927"/>
            <a:ext cx="124264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100" b="1" dirty="0">
                <a:solidFill>
                  <a:srgbClr val="2E465C"/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ENGAGEMENT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26886F66-070B-4C41-8262-B6820A18A5FB}"/>
              </a:ext>
            </a:extLst>
          </p:cNvPr>
          <p:cNvSpPr/>
          <p:nvPr/>
        </p:nvSpPr>
        <p:spPr>
          <a:xfrm>
            <a:off x="4812092" y="897537"/>
            <a:ext cx="139014" cy="148281"/>
          </a:xfrm>
          <a:prstGeom prst="ellipse">
            <a:avLst/>
          </a:prstGeom>
          <a:solidFill>
            <a:srgbClr val="A8D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5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460DCD-B56E-6343-BA18-1FDC802618D7}"/>
              </a:ext>
            </a:extLst>
          </p:cNvPr>
          <p:cNvSpPr/>
          <p:nvPr/>
        </p:nvSpPr>
        <p:spPr>
          <a:xfrm>
            <a:off x="3471277" y="1116121"/>
            <a:ext cx="2855248" cy="34044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050" b="1" dirty="0">
                <a:solidFill>
                  <a:schemeClr val="accent1">
                    <a:lumMod val="50000"/>
                  </a:schemeClr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6 months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5FBBC6-0F24-1445-B059-3A38BA54E9B3}"/>
              </a:ext>
            </a:extLst>
          </p:cNvPr>
          <p:cNvSpPr txBox="1"/>
          <p:nvPr/>
        </p:nvSpPr>
        <p:spPr>
          <a:xfrm>
            <a:off x="7116271" y="658409"/>
            <a:ext cx="11945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sz="1100" b="1" dirty="0">
                <a:solidFill>
                  <a:srgbClr val="2E465C"/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CONVERSION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65B04580-10A6-064D-A35E-662B65130164}"/>
              </a:ext>
            </a:extLst>
          </p:cNvPr>
          <p:cNvSpPr/>
          <p:nvPr/>
        </p:nvSpPr>
        <p:spPr>
          <a:xfrm>
            <a:off x="7644043" y="897537"/>
            <a:ext cx="139014" cy="148281"/>
          </a:xfrm>
          <a:prstGeom prst="ellipse">
            <a:avLst/>
          </a:prstGeom>
          <a:solidFill>
            <a:srgbClr val="A8DB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5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1A03E83-5DC0-CC4F-BAEB-B9570BB55BE4}"/>
              </a:ext>
            </a:extLst>
          </p:cNvPr>
          <p:cNvSpPr/>
          <p:nvPr/>
        </p:nvSpPr>
        <p:spPr>
          <a:xfrm>
            <a:off x="6437796" y="1104769"/>
            <a:ext cx="2571122" cy="340448"/>
          </a:xfrm>
          <a:prstGeom prst="rect">
            <a:avLst/>
          </a:prstGeom>
          <a:solidFill>
            <a:schemeClr val="bg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050" b="1" dirty="0">
                <a:solidFill>
                  <a:schemeClr val="accent1">
                    <a:lumMod val="50000"/>
                  </a:schemeClr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4 months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56604C0-F4F2-594E-AEE7-DE645A800BC1}"/>
              </a:ext>
            </a:extLst>
          </p:cNvPr>
          <p:cNvSpPr/>
          <p:nvPr/>
        </p:nvSpPr>
        <p:spPr>
          <a:xfrm>
            <a:off x="1195768" y="1516081"/>
            <a:ext cx="2164239" cy="1582126"/>
          </a:xfrm>
          <a:prstGeom prst="rect">
            <a:avLst/>
          </a:prstGeom>
          <a:noFill/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7150" indent="-55563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2">
                    <a:lumMod val="50000"/>
                  </a:schemeClr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Aim to generate 500,000 impressions on social media.</a:t>
            </a:r>
          </a:p>
          <a:p>
            <a:pPr marL="57150" indent="-55563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2">
                    <a:lumMod val="50000"/>
                  </a:schemeClr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Increase website visits by 20% and achieve an engagement rate of 5% on social media posts.</a:t>
            </a:r>
          </a:p>
          <a:p>
            <a:pPr marL="57150" indent="-55563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2">
                    <a:lumMod val="50000"/>
                  </a:schemeClr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Gain 10,000 followers on Instagram within the first two months of the campaign.</a:t>
            </a:r>
            <a:endParaRPr lang="en-US" sz="800" dirty="0">
              <a:solidFill>
                <a:schemeClr val="tx2">
                  <a:lumMod val="50000"/>
                </a:schemeClr>
              </a:solidFill>
              <a:latin typeface="Montserrat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902F66-E304-9D4D-AEA3-B31798794B18}"/>
              </a:ext>
            </a:extLst>
          </p:cNvPr>
          <p:cNvSpPr/>
          <p:nvPr/>
        </p:nvSpPr>
        <p:spPr>
          <a:xfrm>
            <a:off x="6437797" y="1516080"/>
            <a:ext cx="2571122" cy="1582127"/>
          </a:xfrm>
          <a:prstGeom prst="rect">
            <a:avLst/>
          </a:prstGeom>
          <a:noFill/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7150" indent="-55563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2">
                    <a:lumMod val="50000"/>
                  </a:schemeClr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Generate $50,000 in revenue within the conversion phase.</a:t>
            </a:r>
          </a:p>
          <a:p>
            <a:pPr marL="57150" indent="-55563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2">
                    <a:lumMod val="50000"/>
                  </a:schemeClr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Achieve a 5% conversion rate within the conversion phase.</a:t>
            </a:r>
          </a:p>
          <a:p>
            <a:pPr marL="57150" indent="-55563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2">
                    <a:lumMod val="50000"/>
                  </a:schemeClr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Achieve a 20% increase in email subscribers within the conversion phase.</a:t>
            </a:r>
            <a:br>
              <a:rPr lang="en-US" sz="800">
                <a:solidFill>
                  <a:schemeClr val="tx2">
                    <a:lumMod val="50000"/>
                  </a:schemeClr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</a:br>
            <a:endParaRPr lang="en-US" sz="800" dirty="0">
              <a:solidFill>
                <a:schemeClr val="tx2">
                  <a:lumMod val="50000"/>
                </a:schemeClr>
              </a:solidFill>
              <a:latin typeface="Montserrat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5AADC5E-319B-7546-B357-4577790DF8E3}"/>
              </a:ext>
            </a:extLst>
          </p:cNvPr>
          <p:cNvSpPr/>
          <p:nvPr/>
        </p:nvSpPr>
        <p:spPr>
          <a:xfrm>
            <a:off x="101944" y="3796824"/>
            <a:ext cx="968320" cy="700869"/>
          </a:xfrm>
          <a:prstGeom prst="rect">
            <a:avLst/>
          </a:prstGeom>
          <a:solidFill>
            <a:srgbClr val="479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>
                <a:solidFill>
                  <a:schemeClr val="bg1"/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Media Touchpoint</a:t>
            </a:r>
            <a:endParaRPr lang="en-VN" sz="1000" dirty="0">
              <a:solidFill>
                <a:schemeClr val="bg1"/>
              </a:solidFill>
              <a:latin typeface="Montserrat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95A2CC-59EA-6F4F-B395-AD60B642C203}"/>
              </a:ext>
            </a:extLst>
          </p:cNvPr>
          <p:cNvSpPr/>
          <p:nvPr/>
        </p:nvSpPr>
        <p:spPr>
          <a:xfrm>
            <a:off x="1185960" y="3792261"/>
            <a:ext cx="2164239" cy="1173346"/>
          </a:xfrm>
          <a:prstGeom prst="rect">
            <a:avLst/>
          </a:prstGeom>
          <a:noFill/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7150" indent="-55563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2">
                    <a:lumMod val="50000"/>
                  </a:schemeClr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Social media advertising (paid ads, influencer, social media posts)</a:t>
            </a:r>
          </a:p>
          <a:p>
            <a:pPr marL="57150" indent="-55563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2">
                    <a:lumMod val="50000"/>
                  </a:schemeClr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Content marketing (blog posts, guest articles, infographics)</a:t>
            </a:r>
          </a:p>
          <a:p>
            <a:pPr marL="57150" indent="-55563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2">
                    <a:lumMod val="50000"/>
                  </a:schemeClr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Email marketing (newsletters, promotional emails)</a:t>
            </a:r>
            <a:endParaRPr lang="en-US" sz="800" dirty="0">
              <a:solidFill>
                <a:schemeClr val="tx2">
                  <a:lumMod val="50000"/>
                </a:schemeClr>
              </a:solidFill>
              <a:latin typeface="Montserrat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AB577E9-4A3B-3B4E-8E90-8E8E25E915C9}"/>
              </a:ext>
            </a:extLst>
          </p:cNvPr>
          <p:cNvSpPr/>
          <p:nvPr/>
        </p:nvSpPr>
        <p:spPr>
          <a:xfrm>
            <a:off x="3452344" y="3788443"/>
            <a:ext cx="2858510" cy="1173346"/>
          </a:xfrm>
          <a:prstGeom prst="rect">
            <a:avLst/>
          </a:prstGeom>
          <a:noFill/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7150" indent="-55563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2">
                    <a:lumMod val="50000"/>
                  </a:schemeClr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Social media engagement (responding to comments, running contests and giveaways)</a:t>
            </a:r>
          </a:p>
          <a:p>
            <a:pPr marL="57150" indent="-55563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2">
                    <a:lumMod val="50000"/>
                  </a:schemeClr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App store optimization (improving app visibility and reviews)</a:t>
            </a:r>
          </a:p>
          <a:p>
            <a:pPr marL="57150" indent="-55563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2">
                    <a:lumMod val="50000"/>
                  </a:schemeClr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Content marketing (webinars, podcasts, how-to guides)</a:t>
            </a:r>
            <a:endParaRPr lang="en-US" sz="800" dirty="0">
              <a:solidFill>
                <a:schemeClr val="tx2">
                  <a:lumMod val="50000"/>
                </a:schemeClr>
              </a:solidFill>
              <a:latin typeface="Montserrat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51ED6AD-4C87-5948-B7E5-08E928E6C69B}"/>
              </a:ext>
            </a:extLst>
          </p:cNvPr>
          <p:cNvSpPr/>
          <p:nvPr/>
        </p:nvSpPr>
        <p:spPr>
          <a:xfrm>
            <a:off x="6437797" y="3788443"/>
            <a:ext cx="2583477" cy="1173344"/>
          </a:xfrm>
          <a:prstGeom prst="rect">
            <a:avLst/>
          </a:prstGeom>
          <a:noFill/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57150" indent="-55563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2">
                    <a:lumMod val="50000"/>
                  </a:schemeClr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Conversion rate optimization (optimizing the user journey and checkout process)</a:t>
            </a:r>
          </a:p>
          <a:p>
            <a:pPr marL="57150" indent="-55563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2">
                    <a:lumMod val="50000"/>
                  </a:schemeClr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Referral program (encouraging existing users to refer others to Tetu)</a:t>
            </a:r>
          </a:p>
          <a:p>
            <a:pPr marL="57150" indent="-55563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800">
                <a:solidFill>
                  <a:schemeClr val="tx2">
                    <a:lumMod val="50000"/>
                  </a:schemeClr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Targeted advertising (using data analytics to identify and target high-intent users)</a:t>
            </a:r>
            <a:endParaRPr lang="en-US" sz="800" dirty="0">
              <a:solidFill>
                <a:schemeClr val="tx2">
                  <a:lumMod val="50000"/>
                </a:schemeClr>
              </a:solidFill>
              <a:latin typeface="Montserrat" pitchFamily="2" charset="0"/>
              <a:ea typeface="SF Pro Display" pitchFamily="2" charset="0"/>
              <a:cs typeface="SF Pro Display" pitchFamily="2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7B6232D-9827-AB4B-844D-A38EAB129C7F}"/>
              </a:ext>
            </a:extLst>
          </p:cNvPr>
          <p:cNvSpPr/>
          <p:nvPr/>
        </p:nvSpPr>
        <p:spPr>
          <a:xfrm>
            <a:off x="101944" y="3155928"/>
            <a:ext cx="968320" cy="579882"/>
          </a:xfrm>
          <a:prstGeom prst="rect">
            <a:avLst/>
          </a:prstGeom>
          <a:solidFill>
            <a:srgbClr val="4793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VN" sz="1000" dirty="0">
                <a:solidFill>
                  <a:schemeClr val="bg1"/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Final Objective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79817CC-E712-9B46-B708-DA2EB356A7C0}"/>
              </a:ext>
            </a:extLst>
          </p:cNvPr>
          <p:cNvSpPr/>
          <p:nvPr/>
        </p:nvSpPr>
        <p:spPr>
          <a:xfrm>
            <a:off x="1185960" y="3155928"/>
            <a:ext cx="7825507" cy="579883"/>
          </a:xfrm>
          <a:prstGeom prst="rect">
            <a:avLst/>
          </a:prstGeom>
          <a:noFill/>
          <a:ln w="1270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 sz="105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85CB06C-E50B-C74E-A442-804E2BEC4E37}"/>
              </a:ext>
            </a:extLst>
          </p:cNvPr>
          <p:cNvSpPr txBox="1"/>
          <p:nvPr/>
        </p:nvSpPr>
        <p:spPr>
          <a:xfrm>
            <a:off x="2813458" y="3102341"/>
            <a:ext cx="5144582" cy="660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" indent="-55563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 Achieve a 4.5 star rating or higher on both the App Store and Google Play within 6 months</a:t>
            </a:r>
          </a:p>
          <a:p>
            <a:pPr marL="57150" indent="-55563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 </a:t>
            </a:r>
            <a:r>
              <a:rPr lang="en-US" sz="800">
                <a:solidFill>
                  <a:schemeClr val="tx2">
                    <a:lumMod val="50000"/>
                  </a:schemeClr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Increase TETU’s </a:t>
            </a: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monthly recurring revenue to $100,000 within 12 months</a:t>
            </a:r>
          </a:p>
          <a:p>
            <a:pPr marL="57150" indent="-55563">
              <a:lnSpc>
                <a:spcPct val="130000"/>
              </a:lnSpc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chemeClr val="tx2">
                    <a:lumMod val="50000"/>
                  </a:schemeClr>
                </a:solidFill>
                <a:latin typeface="Montserrat" pitchFamily="2" charset="0"/>
                <a:ea typeface="SF Pro Display" pitchFamily="2" charset="0"/>
                <a:cs typeface="SF Pro Display" pitchFamily="2" charset="0"/>
              </a:rPr>
              <a:t> Reach 100,000 paid subscribers within 18 months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48FC3FC-C501-D3A6-75B3-177A23611E16}"/>
              </a:ext>
            </a:extLst>
          </p:cNvPr>
          <p:cNvSpPr/>
          <p:nvPr/>
        </p:nvSpPr>
        <p:spPr>
          <a:xfrm>
            <a:off x="-63342" y="79653"/>
            <a:ext cx="2332803" cy="446217"/>
          </a:xfrm>
          <a:prstGeom prst="rect">
            <a:avLst/>
          </a:prstGeom>
          <a:noFill/>
          <a:ln w="12700">
            <a:solidFill>
              <a:srgbClr val="2226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Google Shape;163;p19">
            <a:extLst>
              <a:ext uri="{FF2B5EF4-FFF2-40B4-BE49-F238E27FC236}">
                <a16:creationId xmlns:a16="http://schemas.microsoft.com/office/drawing/2014/main" id="{B0245D62-7123-A951-1EFA-8123548CF3D1}"/>
              </a:ext>
            </a:extLst>
          </p:cNvPr>
          <p:cNvSpPr txBox="1">
            <a:spLocks/>
          </p:cNvSpPr>
          <p:nvPr/>
        </p:nvSpPr>
        <p:spPr>
          <a:xfrm>
            <a:off x="-1" y="1778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47936F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Marketing Plan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97BDD13-8F6E-3AEA-A412-1F6027BE86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768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Business Forecast</a:t>
            </a:r>
            <a:endParaRPr lang="en-US">
              <a:solidFill>
                <a:srgbClr val="D0F09F"/>
              </a:solidFill>
              <a:latin typeface="Montserrat Medium" panose="00000600000000000000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6351489-3EFE-9146-05C7-052A3DB7FE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787724"/>
              </p:ext>
            </p:extLst>
          </p:nvPr>
        </p:nvGraphicFramePr>
        <p:xfrm>
          <a:off x="496924" y="1189347"/>
          <a:ext cx="5530495" cy="3653862"/>
        </p:xfrm>
        <a:graphic>
          <a:graphicData uri="http://schemas.openxmlformats.org/drawingml/2006/table">
            <a:tbl>
              <a:tblPr/>
              <a:tblGrid>
                <a:gridCol w="2633665">
                  <a:extLst>
                    <a:ext uri="{9D8B030D-6E8A-4147-A177-3AD203B41FA5}">
                      <a16:colId xmlns:a16="http://schemas.microsoft.com/office/drawing/2014/main" val="3183888527"/>
                    </a:ext>
                  </a:extLst>
                </a:gridCol>
                <a:gridCol w="1448415">
                  <a:extLst>
                    <a:ext uri="{9D8B030D-6E8A-4147-A177-3AD203B41FA5}">
                      <a16:colId xmlns:a16="http://schemas.microsoft.com/office/drawing/2014/main" val="4063893052"/>
                    </a:ext>
                  </a:extLst>
                </a:gridCol>
                <a:gridCol w="1448415">
                  <a:extLst>
                    <a:ext uri="{9D8B030D-6E8A-4147-A177-3AD203B41FA5}">
                      <a16:colId xmlns:a16="http://schemas.microsoft.com/office/drawing/2014/main" val="3948448868"/>
                    </a:ext>
                  </a:extLst>
                </a:gridCol>
              </a:tblGrid>
              <a:tr h="420120"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Total loans 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3,500,000,000đ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100" b="1" i="0" u="none" strike="noStrike" cap="none">
                        <a:solidFill>
                          <a:srgbClr val="D0F09F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53895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Interest rate (yearly)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rtl="0" fontAlgn="ctr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6.5%</a:t>
                      </a:r>
                    </a:p>
                  </a:txBody>
                  <a:tcPr marL="28575" marT="19050" marB="1905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ontserrat" pitchFamily="2" charset="0"/>
                        </a:rPr>
                        <a:t>BIDV's business loan interest rate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  <a:tr h="53895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>
                          <a:solidFill>
                            <a:srgbClr val="A8DBA7"/>
                          </a:solidFill>
                          <a:effectLst/>
                          <a:latin typeface="Montserrat Medium" pitchFamily="2" charset="0"/>
                        </a:rPr>
                        <a:t>Total monthly salary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30%</a:t>
                      </a:r>
                    </a:p>
                  </a:txBody>
                  <a:tcPr marL="28575" marT="19050" marB="1905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9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160562"/>
                  </a:ext>
                </a:extLst>
              </a:tr>
              <a:tr h="53895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>
                          <a:solidFill>
                            <a:srgbClr val="A8DBA7"/>
                          </a:solidFill>
                          <a:effectLst/>
                          <a:latin typeface="Montserrat Medium" pitchFamily="2" charset="0"/>
                        </a:rPr>
                        <a:t>Total monthly marketing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20%</a:t>
                      </a:r>
                    </a:p>
                  </a:txBody>
                  <a:tcPr marL="28575" marT="19050" marB="1905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900" b="0" i="0" u="none" strike="noStrike" cap="none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979741"/>
                  </a:ext>
                </a:extLst>
              </a:tr>
              <a:tr h="53895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>
                          <a:solidFill>
                            <a:srgbClr val="A8DBA7"/>
                          </a:solidFill>
                          <a:effectLst/>
                          <a:latin typeface="Montserrat Medium" pitchFamily="2" charset="0"/>
                        </a:rPr>
                        <a:t>Total partnering expense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rtl="0" fontAlgn="ctr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0%</a:t>
                      </a:r>
                    </a:p>
                  </a:txBody>
                  <a:tcPr marL="28575" marT="19050" marB="1905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rtl="0" fontAlgn="ctr"/>
                      <a:endParaRPr lang="en-US" sz="900" b="0">
                        <a:solidFill>
                          <a:schemeClr val="bg1"/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945600"/>
                  </a:ext>
                </a:extLst>
              </a:tr>
              <a:tr h="53895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>
                          <a:solidFill>
                            <a:srgbClr val="A8DBA7"/>
                          </a:solidFill>
                          <a:effectLst/>
                          <a:latin typeface="Montserrat Medium" pitchFamily="2" charset="0"/>
                        </a:rPr>
                        <a:t>Web/app upgrading, IT infra, maintenance, etc.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rtl="0" fontAlgn="ctr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40%</a:t>
                      </a:r>
                    </a:p>
                  </a:txBody>
                  <a:tcPr marL="28575" marT="19050" marB="1905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ontserrat" pitchFamily="2" charset="0"/>
                        </a:rPr>
                        <a:t>AWS service fees and deployment fees 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424336"/>
                  </a:ext>
                </a:extLst>
              </a:tr>
              <a:tr h="538957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100" b="0">
                          <a:solidFill>
                            <a:srgbClr val="A8DBA7"/>
                          </a:solidFill>
                          <a:effectLst/>
                          <a:latin typeface="Montserrat Medium" pitchFamily="2" charset="0"/>
                        </a:rPr>
                        <a:t>Other expenses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r" rtl="0" fontAlgn="ctr"/>
                      <a:r>
                        <a:rPr lang="en-US" sz="11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10%</a:t>
                      </a:r>
                    </a:p>
                  </a:txBody>
                  <a:tcPr marL="28575" marT="19050" marB="1905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00">
                          <a:solidFill>
                            <a:schemeClr val="bg1">
                              <a:lumMod val="75000"/>
                            </a:schemeClr>
                          </a:solidFill>
                          <a:latin typeface="Montserrat" pitchFamily="2" charset="0"/>
                        </a:rPr>
                        <a:t>Meeting &amp; sharing event, coworking space, bonding activities, etc.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93913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C61FA3A-BA84-91B5-408E-E9F9C31C8285}"/>
              </a:ext>
            </a:extLst>
          </p:cNvPr>
          <p:cNvSpPr txBox="1"/>
          <p:nvPr/>
        </p:nvSpPr>
        <p:spPr>
          <a:xfrm>
            <a:off x="417724" y="764919"/>
            <a:ext cx="4608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Assumptions for </a:t>
            </a:r>
            <a:r>
              <a:rPr lang="en-US">
                <a:solidFill>
                  <a:srgbClr val="D0F09F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April 2023 </a:t>
            </a:r>
            <a:r>
              <a:rPr lang="en-US">
                <a:solidFill>
                  <a:schemeClr val="bg1">
                    <a:lumMod val="95000"/>
                  </a:schemeClr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–</a:t>
            </a:r>
            <a:r>
              <a:rPr lang="en-US">
                <a:solidFill>
                  <a:srgbClr val="D0F09F"/>
                </a:solidFill>
                <a:latin typeface="Montserrat Medium" panose="00000600000000000000" pitchFamily="2" charset="0"/>
                <a:ea typeface="Lato Light"/>
                <a:cs typeface="Lato Light"/>
              </a:rPr>
              <a:t> December 2025</a:t>
            </a:r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3D96E4A-6B22-A8D4-024A-8D7898F9345D}"/>
              </a:ext>
            </a:extLst>
          </p:cNvPr>
          <p:cNvGrpSpPr/>
          <p:nvPr/>
        </p:nvGrpSpPr>
        <p:grpSpPr>
          <a:xfrm>
            <a:off x="6278881" y="1589804"/>
            <a:ext cx="2248474" cy="2628936"/>
            <a:chOff x="6278881" y="1589804"/>
            <a:chExt cx="2248474" cy="262893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C50E842-AD72-D4C2-B865-F3C517037A28}"/>
                </a:ext>
              </a:extLst>
            </p:cNvPr>
            <p:cNvSpPr txBox="1"/>
            <p:nvPr/>
          </p:nvSpPr>
          <p:spPr>
            <a:xfrm>
              <a:off x="6399983" y="3908334"/>
              <a:ext cx="2006269" cy="3104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lnSpc>
                  <a:spcPct val="130000"/>
                </a:lnSpc>
                <a:defRPr sz="1800">
                  <a:solidFill>
                    <a:schemeClr val="bg1"/>
                  </a:solidFill>
                  <a:latin typeface="Montserrat SemiBold" pitchFamily="2" charset="0"/>
                </a:defRPr>
              </a:lvl1pPr>
            </a:lstStyle>
            <a:p>
              <a:pPr algn="ctr"/>
              <a:r>
                <a:rPr lang="en-US" sz="1200" i="1">
                  <a:latin typeface="Montserrat Medium" pitchFamily="2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bit.ly/tetu_biz_forecast</a:t>
              </a:r>
              <a:endParaRPr lang="en-US" sz="1200" i="1">
                <a:latin typeface="Montserrat Medium" pitchFamily="2" charset="0"/>
              </a:endParaRPr>
            </a:p>
          </p:txBody>
        </p:sp>
        <p:pic>
          <p:nvPicPr>
            <p:cNvPr id="5" name="Picture 4" descr="Qr code&#10;&#10;Description automatically generated">
              <a:extLst>
                <a:ext uri="{FF2B5EF4-FFF2-40B4-BE49-F238E27FC236}">
                  <a16:creationId xmlns:a16="http://schemas.microsoft.com/office/drawing/2014/main" id="{027E36E6-40E0-A24E-6720-F6D1E521E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8445" t="8379" r="7994" b="8043"/>
            <a:stretch/>
          </p:blipFill>
          <p:spPr>
            <a:xfrm>
              <a:off x="6278881" y="1589804"/>
              <a:ext cx="2248474" cy="22489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7567483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456024" cy="446217"/>
          </a:xfrm>
          <a:prstGeom prst="rect">
            <a:avLst/>
          </a:prstGeom>
          <a:noFill/>
          <a:ln w="12700"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39268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>
                <a:solidFill>
                  <a:srgbClr val="47936F"/>
                </a:solidFill>
                <a:latin typeface="Montserrat Medium" pitchFamily="2" charset="0"/>
                <a:ea typeface="Lato Light"/>
                <a:cs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Financial Plan Summary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3F99F1F2-2463-2D74-5C8C-A3162EBF46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523264"/>
              </p:ext>
            </p:extLst>
          </p:nvPr>
        </p:nvGraphicFramePr>
        <p:xfrm>
          <a:off x="223200" y="746512"/>
          <a:ext cx="8725464" cy="4266433"/>
        </p:xfrm>
        <a:graphic>
          <a:graphicData uri="http://schemas.openxmlformats.org/drawingml/2006/table">
            <a:tbl>
              <a:tblPr/>
              <a:tblGrid>
                <a:gridCol w="2404230">
                  <a:extLst>
                    <a:ext uri="{9D8B030D-6E8A-4147-A177-3AD203B41FA5}">
                      <a16:colId xmlns:a16="http://schemas.microsoft.com/office/drawing/2014/main" val="66157857"/>
                    </a:ext>
                  </a:extLst>
                </a:gridCol>
                <a:gridCol w="1053539">
                  <a:extLst>
                    <a:ext uri="{9D8B030D-6E8A-4147-A177-3AD203B41FA5}">
                      <a16:colId xmlns:a16="http://schemas.microsoft.com/office/drawing/2014/main" val="2521667721"/>
                    </a:ext>
                  </a:extLst>
                </a:gridCol>
                <a:gridCol w="1053539">
                  <a:extLst>
                    <a:ext uri="{9D8B030D-6E8A-4147-A177-3AD203B41FA5}">
                      <a16:colId xmlns:a16="http://schemas.microsoft.com/office/drawing/2014/main" val="2745154223"/>
                    </a:ext>
                  </a:extLst>
                </a:gridCol>
                <a:gridCol w="1053539">
                  <a:extLst>
                    <a:ext uri="{9D8B030D-6E8A-4147-A177-3AD203B41FA5}">
                      <a16:colId xmlns:a16="http://schemas.microsoft.com/office/drawing/2014/main" val="188641200"/>
                    </a:ext>
                  </a:extLst>
                </a:gridCol>
                <a:gridCol w="1053539">
                  <a:extLst>
                    <a:ext uri="{9D8B030D-6E8A-4147-A177-3AD203B41FA5}">
                      <a16:colId xmlns:a16="http://schemas.microsoft.com/office/drawing/2014/main" val="3190862621"/>
                    </a:ext>
                  </a:extLst>
                </a:gridCol>
                <a:gridCol w="1053539">
                  <a:extLst>
                    <a:ext uri="{9D8B030D-6E8A-4147-A177-3AD203B41FA5}">
                      <a16:colId xmlns:a16="http://schemas.microsoft.com/office/drawing/2014/main" val="1824661741"/>
                    </a:ext>
                  </a:extLst>
                </a:gridCol>
                <a:gridCol w="1053539">
                  <a:extLst>
                    <a:ext uri="{9D8B030D-6E8A-4147-A177-3AD203B41FA5}">
                      <a16:colId xmlns:a16="http://schemas.microsoft.com/office/drawing/2014/main" val="3658346773"/>
                    </a:ext>
                  </a:extLst>
                </a:gridCol>
              </a:tblGrid>
              <a:tr h="180937">
                <a:tc rowSpan="2">
                  <a:txBody>
                    <a:bodyPr/>
                    <a:lstStyle/>
                    <a:p>
                      <a:pPr rtl="0" fontAlgn="b"/>
                      <a:endParaRPr lang="en-US" sz="700">
                        <a:effectLst/>
                        <a:latin typeface="Montserrat" pitchFamily="2" charset="0"/>
                      </a:endParaRPr>
                    </a:p>
                  </a:txBody>
                  <a:tcPr marL="14298" marR="14298" marT="0" marB="0" anchor="b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2023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4F5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2024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4F5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chemeClr val="bg1">
                              <a:lumMod val="95000"/>
                            </a:schemeClr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2025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4F5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8862758"/>
                  </a:ext>
                </a:extLst>
              </a:tr>
              <a:tr h="18471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04-06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07-12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01-06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07-12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01-06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900" b="1">
                          <a:solidFill>
                            <a:srgbClr val="FFFFFF"/>
                          </a:solidFill>
                          <a:effectLst/>
                          <a:latin typeface="Montserrat" pitchFamily="2" charset="0"/>
                        </a:rPr>
                        <a:t>07-12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8460818"/>
                  </a:ext>
                </a:extLst>
              </a:tr>
              <a:tr h="195039"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1">
                          <a:effectLst/>
                          <a:latin typeface="Montserrat" pitchFamily="2" charset="0"/>
                        </a:rPr>
                        <a:t>Monthly users' growth rate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B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800" b="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12.5%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800" b="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13.5%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800" b="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14.5%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95382057"/>
                  </a:ext>
                </a:extLst>
              </a:tr>
              <a:tr h="195039"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1">
                          <a:effectLst/>
                          <a:latin typeface="Montserrat" pitchFamily="2" charset="0"/>
                        </a:rPr>
                        <a:t>New users/month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B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5,086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17,552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33,714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72,075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155,591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350,604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6939955"/>
                  </a:ext>
                </a:extLst>
              </a:tr>
              <a:tr h="195039"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1">
                          <a:effectLst/>
                          <a:latin typeface="Montserrat" pitchFamily="2" charset="0"/>
                        </a:rPr>
                        <a:t>Net accumulative uesrs (including churn)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B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5,086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22,638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33,714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105,788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155,591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506,196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3411309"/>
                  </a:ext>
                </a:extLst>
              </a:tr>
              <a:tr h="195039"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1">
                          <a:effectLst/>
                          <a:latin typeface="Montserrat" pitchFamily="2" charset="0"/>
                        </a:rPr>
                        <a:t>Monthly fees/users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B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80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algn="r" rtl="0" fontAlgn="b"/>
                      <a:r>
                        <a:rPr lang="en-US" sz="700" i="1">
                          <a:effectLst/>
                        </a:rPr>
                        <a:t>10,000 </a:t>
                      </a:r>
                    </a:p>
                  </a:txBody>
                  <a:tcPr marL="14298" marR="14298" marT="0" marB="0" anchor="b"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80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12,500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80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15,000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31046608"/>
                  </a:ext>
                </a:extLst>
              </a:tr>
              <a:tr h="195039"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1">
                          <a:effectLst/>
                          <a:latin typeface="Montserrat" pitchFamily="2" charset="0"/>
                        </a:rPr>
                        <a:t>Monthly subscription revenue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B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130,137,013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421,422,168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900,933,107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2,333,865,360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5,259,067,174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04737146"/>
                  </a:ext>
                </a:extLst>
              </a:tr>
              <a:tr h="195039"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1">
                          <a:effectLst/>
                          <a:latin typeface="Montserrat" pitchFamily="2" charset="0"/>
                        </a:rPr>
                        <a:t>Total revenue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en-US" sz="800" b="1">
                          <a:effectLst/>
                          <a:latin typeface="Montserrat" pitchFamily="2" charset="0"/>
                        </a:rPr>
                        <a:t>130,137,013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800" b="1">
                          <a:effectLst/>
                          <a:latin typeface="Montserrat" pitchFamily="2" charset="0"/>
                        </a:rPr>
                        <a:t>1,322,355,276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800" b="1">
                          <a:effectLst/>
                          <a:latin typeface="Montserrat" pitchFamily="2" charset="0"/>
                        </a:rPr>
                        <a:t>7,592,932,533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25000"/>
                          <a:lumOff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56203341"/>
                  </a:ext>
                </a:extLst>
              </a:tr>
              <a:tr h="195039">
                <a:tc>
                  <a:txBody>
                    <a:bodyPr/>
                    <a:lstStyle/>
                    <a:p>
                      <a:pPr rtl="0" fontAlgn="b"/>
                      <a:endParaRPr lang="en-US" sz="700" b="1">
                        <a:effectLst/>
                        <a:latin typeface="Montserrat" pitchFamily="2" charset="0"/>
                      </a:endParaRP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B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800" b="1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800" b="1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800" b="1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800" b="1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endParaRPr lang="en-US" sz="800" b="1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8799580"/>
                  </a:ext>
                </a:extLst>
              </a:tr>
              <a:tr h="195039"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1">
                          <a:effectLst/>
                          <a:latin typeface="Montserrat" pitchFamily="2" charset="0"/>
                        </a:rPr>
                        <a:t>COGS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B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17614589"/>
                  </a:ext>
                </a:extLst>
              </a:tr>
              <a:tr h="195039"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1">
                          <a:effectLst/>
                          <a:latin typeface="Montserrat" pitchFamily="2" charset="0"/>
                        </a:rPr>
                        <a:t>Gross profit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B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130,137,013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421,422,168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900,933,107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2,333,865,360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5,259,067,174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06776149"/>
                  </a:ext>
                </a:extLst>
              </a:tr>
              <a:tr h="195039"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1">
                          <a:effectLst/>
                          <a:latin typeface="Montserrat" pitchFamily="2" charset="0"/>
                        </a:rPr>
                        <a:t>Less expenses, in which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BFF"/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800">
                        <a:solidFill>
                          <a:schemeClr val="bg2">
                            <a:lumMod val="75000"/>
                            <a:lumOff val="2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25453687"/>
                  </a:ext>
                </a:extLst>
              </a:tr>
              <a:tr h="195039"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  <a:latin typeface="Montserrat" pitchFamily="2" charset="0"/>
                        </a:rPr>
                        <a:t>Marketing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B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120,000,000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240,000,000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300,000,000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300,000,000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420,000,000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420,000,000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0437468"/>
                  </a:ext>
                </a:extLst>
              </a:tr>
              <a:tr h="195039"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  <a:latin typeface="Montserrat" pitchFamily="2" charset="0"/>
                        </a:rPr>
                        <a:t>Salaries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B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120,000,000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280,000,000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300,000,000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300,000,000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480,000,000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480,000,000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137292"/>
                  </a:ext>
                </a:extLst>
              </a:tr>
              <a:tr h="195039">
                <a:tc>
                  <a:txBody>
                    <a:bodyPr/>
                    <a:lstStyle/>
                    <a:p>
                      <a:pPr rtl="0" fontAlgn="b"/>
                      <a:r>
                        <a:rPr lang="fr-FR" sz="700">
                          <a:effectLst/>
                          <a:latin typeface="Montserrat" pitchFamily="2" charset="0"/>
                        </a:rPr>
                        <a:t>Web upgrade, maintenance, IT support, etc.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B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240,000,000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480,000,000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600,000,000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600,000,000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720,000,000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720,000,000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63223862"/>
                  </a:ext>
                </a:extLst>
              </a:tr>
              <a:tr h="195039">
                <a:tc>
                  <a:txBody>
                    <a:bodyPr/>
                    <a:lstStyle/>
                    <a:p>
                      <a:pPr rtl="0" fontAlgn="b"/>
                      <a:r>
                        <a:rPr lang="en-US" sz="700">
                          <a:effectLst/>
                          <a:latin typeface="Montserrat" pitchFamily="2" charset="0"/>
                        </a:rPr>
                        <a:t>Other expenses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B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15,000,000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30,000,000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42,000,000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42,000,000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60,000,000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i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60,000,000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57698932"/>
                  </a:ext>
                </a:extLst>
              </a:tr>
              <a:tr h="195039"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1">
                          <a:effectLst/>
                          <a:latin typeface="Montserrat" pitchFamily="2" charset="0"/>
                        </a:rPr>
                        <a:t>Acc expenses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B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495,000,000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1,030,000,000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1,242,000,000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1,242,000,000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1,680,000,000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1,680,000,000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99489438"/>
                  </a:ext>
                </a:extLst>
              </a:tr>
              <a:tr h="195039"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1">
                          <a:effectLst/>
                          <a:latin typeface="Montserrat" pitchFamily="2" charset="0"/>
                        </a:rPr>
                        <a:t>Total expenses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800" b="1">
                          <a:effectLst/>
                          <a:latin typeface="Montserrat" pitchFamily="2" charset="0"/>
                        </a:rPr>
                        <a:t>1,525,000,000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800" b="1">
                          <a:effectLst/>
                          <a:latin typeface="Montserrat" pitchFamily="2" charset="0"/>
                        </a:rPr>
                        <a:t>2,484,000,000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rtl="0" fontAlgn="b"/>
                      <a:r>
                        <a:rPr lang="en-US" sz="800" b="1">
                          <a:effectLst/>
                          <a:latin typeface="Montserrat" pitchFamily="2" charset="0"/>
                        </a:rPr>
                        <a:t>3,360,000,000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61904"/>
                  </a:ext>
                </a:extLst>
              </a:tr>
              <a:tr h="195039"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1">
                          <a:effectLst/>
                          <a:latin typeface="Montserrat" pitchFamily="2" charset="0"/>
                        </a:rPr>
                        <a:t>Earning before interest and tax (EBIT)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B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(495,000,000)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(899,862,987)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(820,577,832)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(341,066,893)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653,865,360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0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3,579,067,174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4360783"/>
                  </a:ext>
                </a:extLst>
              </a:tr>
              <a:tr h="195039"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1">
                          <a:effectLst/>
                          <a:latin typeface="Montserrat" pitchFamily="2" charset="0"/>
                        </a:rPr>
                        <a:t>Interest expenses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BFF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18,958,333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971474"/>
                  </a:ext>
                </a:extLst>
              </a:tr>
              <a:tr h="195039"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1">
                          <a:effectLst/>
                          <a:latin typeface="Montserrat" pitchFamily="2" charset="0"/>
                        </a:rPr>
                        <a:t>Net profit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6FBFF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(551,875,000)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(1,013,612,987)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(934,327,832)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(454,816,893)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540,115,360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800" b="1">
                          <a:solidFill>
                            <a:schemeClr val="bg2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3,465,317,174 </a:t>
                      </a:r>
                    </a:p>
                  </a:txBody>
                  <a:tcPr marL="73152" marR="73152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9230272"/>
                  </a:ext>
                </a:extLst>
              </a:tr>
              <a:tr h="195039">
                <a:tc>
                  <a:txBody>
                    <a:bodyPr/>
                    <a:lstStyle/>
                    <a:p>
                      <a:pPr rtl="0" fontAlgn="b"/>
                      <a:r>
                        <a:rPr lang="en-US" sz="700" b="1">
                          <a:effectLst/>
                          <a:latin typeface="Montserrat" pitchFamily="2" charset="0"/>
                        </a:rPr>
                        <a:t>Total net profit</a:t>
                      </a:r>
                    </a:p>
                  </a:txBody>
                  <a:tcPr marL="14298" marR="14298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(1,565,487,987)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(1,389,144,724)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R="0" algn="ctr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cap="none">
                          <a:solidFill>
                            <a:schemeClr val="tx1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4,005,432,533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0895427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EA5BB0-FC51-058D-6E82-E036AD70C865}"/>
              </a:ext>
            </a:extLst>
          </p:cNvPr>
          <p:cNvCxnSpPr/>
          <p:nvPr/>
        </p:nvCxnSpPr>
        <p:spPr>
          <a:xfrm>
            <a:off x="5882400" y="1670400"/>
            <a:ext cx="914400" cy="0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150925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1A327A-34B0-233B-A8DC-6593EDD8F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0018567"/>
              </p:ext>
            </p:extLst>
          </p:nvPr>
        </p:nvGraphicFramePr>
        <p:xfrm>
          <a:off x="432781" y="768111"/>
          <a:ext cx="5479193" cy="4197137"/>
        </p:xfrm>
        <a:graphic>
          <a:graphicData uri="http://schemas.openxmlformats.org/drawingml/2006/table">
            <a:tbl>
              <a:tblPr/>
              <a:tblGrid>
                <a:gridCol w="1979999">
                  <a:extLst>
                    <a:ext uri="{9D8B030D-6E8A-4147-A177-3AD203B41FA5}">
                      <a16:colId xmlns:a16="http://schemas.microsoft.com/office/drawing/2014/main" val="3759129384"/>
                    </a:ext>
                  </a:extLst>
                </a:gridCol>
                <a:gridCol w="1166398">
                  <a:extLst>
                    <a:ext uri="{9D8B030D-6E8A-4147-A177-3AD203B41FA5}">
                      <a16:colId xmlns:a16="http://schemas.microsoft.com/office/drawing/2014/main" val="3548368154"/>
                    </a:ext>
                  </a:extLst>
                </a:gridCol>
                <a:gridCol w="1166398">
                  <a:extLst>
                    <a:ext uri="{9D8B030D-6E8A-4147-A177-3AD203B41FA5}">
                      <a16:colId xmlns:a16="http://schemas.microsoft.com/office/drawing/2014/main" val="3704947493"/>
                    </a:ext>
                  </a:extLst>
                </a:gridCol>
                <a:gridCol w="1166398">
                  <a:extLst>
                    <a:ext uri="{9D8B030D-6E8A-4147-A177-3AD203B41FA5}">
                      <a16:colId xmlns:a16="http://schemas.microsoft.com/office/drawing/2014/main" val="3934957696"/>
                    </a:ext>
                  </a:extLst>
                </a:gridCol>
              </a:tblGrid>
              <a:tr h="228814"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solidFill>
                          <a:srgbClr val="77BE9C"/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15403" marR="15403" marT="0" marB="0" anchor="b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2023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2024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2025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7503349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 b="1">
                          <a:solidFill>
                            <a:srgbClr val="A8DBA7"/>
                          </a:solidFill>
                          <a:effectLst/>
                          <a:latin typeface="Montserrat" pitchFamily="2" charset="0"/>
                        </a:rPr>
                        <a:t>Revenue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80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130,137,013  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1,322,355,276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7,592,932,533 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537688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 b="1">
                          <a:solidFill>
                            <a:srgbClr val="A8DBA7"/>
                          </a:solidFill>
                          <a:effectLst/>
                          <a:latin typeface="Montserrat" pitchFamily="2" charset="0"/>
                        </a:rPr>
                        <a:t>COGS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700" b="0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700" b="0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700" b="0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884894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 b="1">
                          <a:solidFill>
                            <a:srgbClr val="A8DBA7"/>
                          </a:solidFill>
                          <a:effectLst/>
                          <a:latin typeface="Montserrat" pitchFamily="2" charset="0"/>
                        </a:rPr>
                        <a:t>Gross profit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130,137,013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1,322,355,276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7,592,932,533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9973951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 b="1">
                          <a:solidFill>
                            <a:srgbClr val="A8DBA7"/>
                          </a:solidFill>
                          <a:effectLst/>
                          <a:latin typeface="Montserrat" pitchFamily="2" charset="0"/>
                        </a:rPr>
                        <a:t>Gross profit margin (%)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700" b="0" i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100 %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700" b="0" i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100 %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700" b="0" i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100 %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52473736"/>
                  </a:ext>
                </a:extLst>
              </a:tr>
              <a:tr h="192744"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 b="1">
                          <a:solidFill>
                            <a:srgbClr val="A8DBA7"/>
                          </a:solidFill>
                          <a:effectLst/>
                          <a:latin typeface="Montserrat" pitchFamily="2" charset="0"/>
                        </a:rPr>
                        <a:t>Less expense, in which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700" i="1">
                        <a:solidFill>
                          <a:schemeClr val="bg2">
                            <a:lumMod val="25000"/>
                            <a:lumOff val="7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700" i="1">
                        <a:solidFill>
                          <a:schemeClr val="bg2">
                            <a:lumMod val="25000"/>
                            <a:lumOff val="7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700" i="1">
                        <a:solidFill>
                          <a:schemeClr val="bg2">
                            <a:lumMod val="25000"/>
                            <a:lumOff val="7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49149641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 b="0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Marketing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360,000,000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600,000,000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840,000,000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251843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 b="0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Salaries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400,000,000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600,000,000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960,000,000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826336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 b="0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Rent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700" b="0" i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700" b="0" i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700" b="0" i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1847808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 b="0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Partnering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700" b="0" i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700" b="0" i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700" b="0" i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- 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33598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 b="0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Web upgrade, IT infra, maintenance, etc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700" b="0" i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720,000,000 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700" b="0" i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1,200,000,000 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700" b="0" i="1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1,440,000,000 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7630685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 b="0" i="1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Orther expense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45,000,000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84,000,000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120,000,000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6345360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 b="1">
                          <a:solidFill>
                            <a:srgbClr val="A8DBA7"/>
                          </a:solidFill>
                          <a:effectLst/>
                          <a:latin typeface="Montserrat" pitchFamily="2" charset="0"/>
                        </a:rPr>
                        <a:t>Total expense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1,525,000,000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2,484,000,000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1" i="0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3,360,000,000 </a:t>
                      </a:r>
                    </a:p>
                  </a:txBody>
                  <a:tcPr marL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4151753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 b="1">
                          <a:solidFill>
                            <a:srgbClr val="A8DBA7"/>
                          </a:solidFill>
                          <a:effectLst/>
                          <a:latin typeface="Montserrat" pitchFamily="2" charset="0"/>
                        </a:rPr>
                        <a:t>EBIT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(1,394,862,987)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(1,161,644,724)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4,232,932,533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5313801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 b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EBIT margin (%)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(1,072)%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(88)%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56 %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864760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 b="0">
                          <a:solidFill>
                            <a:schemeClr val="bg2">
                              <a:lumMod val="10000"/>
                              <a:lumOff val="90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Interest expense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170,625,000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227,500,000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227,500,000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18493943"/>
                  </a:ext>
                </a:extLst>
              </a:tr>
              <a:tr h="209509"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 b="1">
                          <a:solidFill>
                            <a:srgbClr val="A8DBA7"/>
                          </a:solidFill>
                          <a:effectLst/>
                          <a:latin typeface="Montserrat" pitchFamily="2" charset="0"/>
                        </a:rPr>
                        <a:t>Net profit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(1,565,487,987)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(1,389,144,724)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4,005,432,533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516891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 b="0">
                          <a:solidFill>
                            <a:schemeClr val="tx2">
                              <a:lumMod val="20000"/>
                              <a:lumOff val="80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Net profit margin (%)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(1,203)%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(105)%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53 %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95449531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 b="1">
                          <a:solidFill>
                            <a:srgbClr val="A8DBA7"/>
                          </a:solidFill>
                          <a:effectLst/>
                          <a:latin typeface="Montserrat" pitchFamily="2" charset="0"/>
                        </a:rPr>
                        <a:t>Monthly new users 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22,638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105,788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506,196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85811323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 b="1">
                          <a:solidFill>
                            <a:srgbClr val="A8DBA7"/>
                          </a:solidFill>
                          <a:effectLst/>
                          <a:latin typeface="Montserrat" pitchFamily="2" charset="0"/>
                        </a:rPr>
                        <a:t>Monthly subscription revenue 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130,137,013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1,322,355,276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7,592,932,533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5937314"/>
                  </a:ext>
                </a:extLst>
              </a:tr>
              <a:tr h="166973"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 b="1">
                          <a:solidFill>
                            <a:srgbClr val="A8DBA7"/>
                          </a:solidFill>
                          <a:effectLst/>
                          <a:latin typeface="Montserrat" pitchFamily="2" charset="0"/>
                        </a:rPr>
                        <a:t>CAC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15,902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5,672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700" b="0" i="1" u="none" strike="noStrike" cap="none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1,659 </a:t>
                      </a:r>
                    </a:p>
                  </a:txBody>
                  <a:tcPr marL="28575" marR="28575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57446407"/>
                  </a:ext>
                </a:extLst>
              </a:tr>
              <a:tr h="140262">
                <a:tc>
                  <a:txBody>
                    <a:bodyPr/>
                    <a:lstStyle/>
                    <a:p>
                      <a:pPr rtl="0" fontAlgn="b"/>
                      <a:endParaRPr lang="en-US" sz="900">
                        <a:solidFill>
                          <a:schemeClr val="bg2">
                            <a:lumMod val="25000"/>
                            <a:lumOff val="7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R="15403" marT="0" marB="0" anchor="b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solidFill>
                          <a:schemeClr val="bg2">
                            <a:lumMod val="25000"/>
                            <a:lumOff val="7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15403" marT="0" marB="0" anchor="b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solidFill>
                          <a:schemeClr val="bg2">
                            <a:lumMod val="25000"/>
                            <a:lumOff val="7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15403" marT="0" marB="0" anchor="b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b"/>
                      <a:endParaRPr lang="en-US" sz="1000">
                        <a:solidFill>
                          <a:schemeClr val="bg2">
                            <a:lumMod val="25000"/>
                            <a:lumOff val="7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15403" marT="0" marB="0" anchor="b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35143"/>
                  </a:ext>
                </a:extLst>
              </a:tr>
              <a:tr h="204078"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 b="1">
                          <a:solidFill>
                            <a:srgbClr val="D0F09F"/>
                          </a:solidFill>
                          <a:effectLst/>
                          <a:latin typeface="Montserrat" pitchFamily="2" charset="0"/>
                        </a:rPr>
                        <a:t>NPV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solidFill>
                          <a:schemeClr val="bg2">
                            <a:lumMod val="25000"/>
                            <a:lumOff val="7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0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10%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>
                          <a:solidFill>
                            <a:srgbClr val="D0F09F"/>
                          </a:solidFill>
                          <a:effectLst/>
                          <a:latin typeface="Montserrat" pitchFamily="2" charset="0"/>
                        </a:rPr>
                        <a:t>438,116,358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2920784"/>
                  </a:ext>
                </a:extLst>
              </a:tr>
              <a:tr h="204078">
                <a:tc>
                  <a:txBody>
                    <a:bodyPr/>
                    <a:lstStyle/>
                    <a:p>
                      <a:pPr rtl="0" fontAlgn="ctr"/>
                      <a:r>
                        <a:rPr lang="en-US" sz="700" b="1">
                          <a:solidFill>
                            <a:srgbClr val="D0F09F"/>
                          </a:solidFill>
                          <a:effectLst/>
                          <a:latin typeface="Montserrat" pitchFamily="2" charset="0"/>
                        </a:rPr>
                        <a:t>IRR</a:t>
                      </a:r>
                    </a:p>
                  </a:txBody>
                  <a:tcPr marR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>
                        <a:solidFill>
                          <a:schemeClr val="bg2">
                            <a:lumMod val="25000"/>
                            <a:lumOff val="75000"/>
                          </a:schemeClr>
                        </a:solidFill>
                        <a:effectLst/>
                        <a:latin typeface="Montserrat" pitchFamily="2" charset="0"/>
                      </a:endParaRP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0">
                          <a:solidFill>
                            <a:schemeClr val="bg2">
                              <a:lumMod val="25000"/>
                              <a:lumOff val="75000"/>
                            </a:schemeClr>
                          </a:solidFill>
                          <a:effectLst/>
                          <a:latin typeface="Montserrat" pitchFamily="2" charset="0"/>
                        </a:rPr>
                        <a:t>10%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800" b="1">
                          <a:solidFill>
                            <a:srgbClr val="D0F09F"/>
                          </a:solidFill>
                          <a:effectLst/>
                          <a:latin typeface="Montserrat" pitchFamily="2" charset="0"/>
                        </a:rPr>
                        <a:t>22%</a:t>
                      </a:r>
                    </a:p>
                  </a:txBody>
                  <a:tcPr marL="15403" marT="0" marB="0" anchor="ctr">
                    <a:lnL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824371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8BD7A21-1A72-CB37-CA23-67303D3E89CA}"/>
              </a:ext>
            </a:extLst>
          </p:cNvPr>
          <p:cNvSpPr txBox="1"/>
          <p:nvPr/>
        </p:nvSpPr>
        <p:spPr>
          <a:xfrm>
            <a:off x="6119833" y="1919548"/>
            <a:ext cx="2699287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>
                <a:solidFill>
                  <a:srgbClr val="A8DBA7"/>
                </a:solidFill>
                <a:latin typeface="Montserrat Medium" pitchFamily="2" charset="0"/>
              </a:rPr>
              <a:t>Until the end of 2024 will still suffer losses.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D7A9B3-EAE0-4809-1546-C78A546C061A}"/>
              </a:ext>
            </a:extLst>
          </p:cNvPr>
          <p:cNvSpPr txBox="1"/>
          <p:nvPr/>
        </p:nvSpPr>
        <p:spPr>
          <a:xfrm>
            <a:off x="6119834" y="1695386"/>
            <a:ext cx="2699286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NPV is &gt; 0, IRR &gt; benchmark 10%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933F6F-C45A-FF89-92B0-4FEBA7A988F4}"/>
              </a:ext>
            </a:extLst>
          </p:cNvPr>
          <p:cNvSpPr txBox="1"/>
          <p:nvPr/>
        </p:nvSpPr>
        <p:spPr>
          <a:xfrm>
            <a:off x="6119834" y="2473878"/>
            <a:ext cx="2699288" cy="4741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Decreasing costs </a:t>
            </a:r>
          </a:p>
          <a:p>
            <a:r>
              <a:rPr lang="en-US"/>
              <a:t>Increasing revenue, users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62CC4-92EE-7236-AA0B-6FD62988C842}"/>
              </a:ext>
            </a:extLst>
          </p:cNvPr>
          <p:cNvSpPr txBox="1"/>
          <p:nvPr/>
        </p:nvSpPr>
        <p:spPr>
          <a:xfrm>
            <a:off x="6119836" y="3189123"/>
            <a:ext cx="2699288" cy="49321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rgbClr val="A8DBA7"/>
                </a:solidFill>
                <a:latin typeface="Montserrat Medium" pitchFamily="2" charset="0"/>
              </a:defRPr>
            </a:lvl1pPr>
          </a:lstStyle>
          <a:p>
            <a:r>
              <a:rPr lang="en-US" sz="1050" b="1">
                <a:solidFill>
                  <a:srgbClr val="D0F09F"/>
                </a:solidFill>
                <a:latin typeface="Montserrat" pitchFamily="2" charset="0"/>
              </a:rPr>
              <a:t>Opportunities for development &amp; gain more profit in the next periods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DA3F71-E3BA-B587-8DAC-D82B3AE97727}"/>
              </a:ext>
            </a:extLst>
          </p:cNvPr>
          <p:cNvCxnSpPr/>
          <p:nvPr/>
        </p:nvCxnSpPr>
        <p:spPr>
          <a:xfrm>
            <a:off x="6205524" y="2430678"/>
            <a:ext cx="2277352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7A6D46C-874A-2D9E-E233-34A215C2F24A}"/>
              </a:ext>
            </a:extLst>
          </p:cNvPr>
          <p:cNvCxnSpPr>
            <a:cxnSpLocks/>
          </p:cNvCxnSpPr>
          <p:nvPr/>
        </p:nvCxnSpPr>
        <p:spPr>
          <a:xfrm>
            <a:off x="7469478" y="2962382"/>
            <a:ext cx="2" cy="248341"/>
          </a:xfrm>
          <a:prstGeom prst="straightConnector1">
            <a:avLst/>
          </a:prstGeom>
          <a:ln>
            <a:solidFill>
              <a:srgbClr val="A8DBA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441ACB8-DFA8-1C8F-F300-4FCB30F5F973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Google Shape;163;p19">
            <a:extLst>
              <a:ext uri="{FF2B5EF4-FFF2-40B4-BE49-F238E27FC236}">
                <a16:creationId xmlns:a16="http://schemas.microsoft.com/office/drawing/2014/main" id="{19D1948F-F9F1-BE97-66B9-85926431BA07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26696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Business Forecast</a:t>
            </a:r>
            <a:b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</a:br>
            <a:r>
              <a:rPr lang="en-US" sz="1100">
                <a:solidFill>
                  <a:schemeClr val="bg2">
                    <a:lumMod val="10000"/>
                    <a:lumOff val="90000"/>
                  </a:schemeClr>
                </a:solidFill>
                <a:latin typeface="Montserrat" pitchFamily="2" charset="0"/>
                <a:ea typeface="Lato Light"/>
                <a:cs typeface="Lato Light"/>
              </a:rPr>
              <a:t>Consolidation</a:t>
            </a:r>
            <a:endParaRPr lang="en-US">
              <a:solidFill>
                <a:schemeClr val="bg2">
                  <a:lumMod val="10000"/>
                  <a:lumOff val="90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82661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6" grpId="0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082966-7B76-73FC-F24D-895E5955454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26696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Break-even Point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CA42E6-CC96-F474-C5BB-3D575B070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A0478F-D875-B824-ED74-110962380D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6741338"/>
              </p:ext>
            </p:extLst>
          </p:nvPr>
        </p:nvGraphicFramePr>
        <p:xfrm>
          <a:off x="473289" y="913154"/>
          <a:ext cx="3565910" cy="3930052"/>
        </p:xfrm>
        <a:graphic>
          <a:graphicData uri="http://schemas.openxmlformats.org/drawingml/2006/table">
            <a:tbl>
              <a:tblPr/>
              <a:tblGrid>
                <a:gridCol w="728702">
                  <a:extLst>
                    <a:ext uri="{9D8B030D-6E8A-4147-A177-3AD203B41FA5}">
                      <a16:colId xmlns:a16="http://schemas.microsoft.com/office/drawing/2014/main" val="3183888527"/>
                    </a:ext>
                  </a:extLst>
                </a:gridCol>
                <a:gridCol w="1418604">
                  <a:extLst>
                    <a:ext uri="{9D8B030D-6E8A-4147-A177-3AD203B41FA5}">
                      <a16:colId xmlns:a16="http://schemas.microsoft.com/office/drawing/2014/main" val="4063893052"/>
                    </a:ext>
                  </a:extLst>
                </a:gridCol>
                <a:gridCol w="1418604">
                  <a:extLst>
                    <a:ext uri="{9D8B030D-6E8A-4147-A177-3AD203B41FA5}">
                      <a16:colId xmlns:a16="http://schemas.microsoft.com/office/drawing/2014/main" val="2746423343"/>
                    </a:ext>
                  </a:extLst>
                </a:gridCol>
              </a:tblGrid>
              <a:tr h="561436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50" b="1" i="0" u="none" strike="noStrike" cap="none">
                        <a:solidFill>
                          <a:srgbClr val="D0F09F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  <a:lumOff val="25000"/>
                        <a:alpha val="10196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Total Revenue (VND)</a:t>
                      </a:r>
                    </a:p>
                  </a:txBody>
                  <a:tcPr marL="28575" marR="27432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90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Total Expense (VND)</a:t>
                      </a:r>
                    </a:p>
                  </a:txBody>
                  <a:tcPr marL="28575" marR="27432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561436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06-2023</a:t>
                      </a:r>
                    </a:p>
                  </a:txBody>
                  <a:tcPr marT="18288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0</a:t>
                      </a:r>
                    </a:p>
                  </a:txBody>
                  <a:tcPr marR="137160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495,000,00</a:t>
                      </a:r>
                    </a:p>
                  </a:txBody>
                  <a:tcPr marR="137160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  <a:tr h="561436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12-2023</a:t>
                      </a:r>
                    </a:p>
                  </a:txBody>
                  <a:tcPr marT="18288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130,137,013</a:t>
                      </a:r>
                    </a:p>
                  </a:txBody>
                  <a:tcPr marR="137160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1,525,000,000</a:t>
                      </a:r>
                    </a:p>
                  </a:txBody>
                  <a:tcPr marR="137160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160562"/>
                  </a:ext>
                </a:extLst>
              </a:tr>
              <a:tr h="561436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06-2024</a:t>
                      </a:r>
                    </a:p>
                  </a:txBody>
                  <a:tcPr marT="18288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551,559,181</a:t>
                      </a:r>
                    </a:p>
                  </a:txBody>
                  <a:tcPr marR="137160" marT="9525" marB="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2,767,000,000</a:t>
                      </a:r>
                    </a:p>
                  </a:txBody>
                  <a:tcPr marR="137160" marT="9525" marB="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979741"/>
                  </a:ext>
                </a:extLst>
              </a:tr>
              <a:tr h="561436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12-2024</a:t>
                      </a:r>
                    </a:p>
                  </a:txBody>
                  <a:tcPr marT="18288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1,452,492,289</a:t>
                      </a:r>
                    </a:p>
                  </a:txBody>
                  <a:tcPr marR="137160" marT="9525" marB="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4,009,000,000</a:t>
                      </a:r>
                    </a:p>
                  </a:txBody>
                  <a:tcPr marR="137160" marT="9525" marB="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945600"/>
                  </a:ext>
                </a:extLst>
              </a:tr>
              <a:tr h="561436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06-2025</a:t>
                      </a:r>
                    </a:p>
                  </a:txBody>
                  <a:tcPr marT="18288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3,656,220,636</a:t>
                      </a:r>
                    </a:p>
                  </a:txBody>
                  <a:tcPr marR="137160" marT="9525" marB="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5,689,000,000</a:t>
                      </a:r>
                    </a:p>
                  </a:txBody>
                  <a:tcPr marR="137160" marT="9525" marB="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424336"/>
                  </a:ext>
                </a:extLst>
              </a:tr>
              <a:tr h="561436"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12-2025</a:t>
                      </a:r>
                    </a:p>
                  </a:txBody>
                  <a:tcPr marT="18288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9,045,424,822</a:t>
                      </a:r>
                    </a:p>
                  </a:txBody>
                  <a:tcPr marR="137160" marT="9525" marB="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7,369,000,000</a:t>
                      </a:r>
                    </a:p>
                  </a:txBody>
                  <a:tcPr marR="137160" marT="9525" marB="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939134"/>
                  </a:ext>
                </a:extLst>
              </a:tr>
            </a:tbl>
          </a:graphicData>
        </a:graphic>
      </p:graphicFrame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0224D66F-48F9-0FD6-4A1B-35110D49C19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8559849"/>
              </p:ext>
            </p:extLst>
          </p:nvPr>
        </p:nvGraphicFramePr>
        <p:xfrm>
          <a:off x="4167185" y="1381210"/>
          <a:ext cx="4552950" cy="35406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93E845C1-B230-E63B-92AA-5B541FF28D67}"/>
              </a:ext>
            </a:extLst>
          </p:cNvPr>
          <p:cNvSpPr/>
          <p:nvPr/>
        </p:nvSpPr>
        <p:spPr>
          <a:xfrm>
            <a:off x="8161200" y="2420550"/>
            <a:ext cx="136800" cy="136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5BA657-FFBE-97D7-0232-75EF233662F7}"/>
              </a:ext>
            </a:extLst>
          </p:cNvPr>
          <p:cNvSpPr txBox="1"/>
          <p:nvPr/>
        </p:nvSpPr>
        <p:spPr>
          <a:xfrm>
            <a:off x="4163810" y="857256"/>
            <a:ext cx="4094590" cy="2795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>
                <a:latin typeface="Montserrat" panose="00000500000000000000" pitchFamily="2" charset="0"/>
              </a:rPr>
              <a:t>Break-even point after </a:t>
            </a:r>
            <a:r>
              <a:rPr lang="en-US" b="1">
                <a:solidFill>
                  <a:srgbClr val="D0F09F"/>
                </a:solidFill>
                <a:latin typeface="Montserrat" panose="00000500000000000000" pitchFamily="2" charset="0"/>
              </a:rPr>
              <a:t>30 months</a:t>
            </a:r>
            <a:endParaRPr lang="vi-VN" b="1">
              <a:solidFill>
                <a:srgbClr val="D0F09F"/>
              </a:solidFill>
              <a:latin typeface="Montserrat" panose="000005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AFF8C1-BAC0-FDB4-1A81-0903AD3B857F}"/>
              </a:ext>
            </a:extLst>
          </p:cNvPr>
          <p:cNvSpPr txBox="1"/>
          <p:nvPr/>
        </p:nvSpPr>
        <p:spPr>
          <a:xfrm>
            <a:off x="7055758" y="1900800"/>
            <a:ext cx="1202642" cy="20280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100">
                <a:solidFill>
                  <a:srgbClr val="47936F"/>
                </a:solidFill>
                <a:latin typeface="Montserrat Medium" pitchFamily="2" charset="0"/>
                <a:ea typeface="Lato Light"/>
                <a:cs typeface="Lato Light"/>
              </a:defRPr>
            </a:lvl1pPr>
          </a:lstStyle>
          <a:p>
            <a:r>
              <a:rPr lang="en-US" b="1">
                <a:solidFill>
                  <a:srgbClr val="BEEB7D"/>
                </a:solidFill>
                <a:latin typeface="Montserrat" panose="00000500000000000000" pitchFamily="2" charset="0"/>
              </a:rPr>
              <a:t>BEP</a:t>
            </a:r>
            <a:endParaRPr lang="en-US" b="1">
              <a:solidFill>
                <a:srgbClr val="BEEB7D"/>
              </a:solidFill>
            </a:endParaRPr>
          </a:p>
        </p:txBody>
      </p:sp>
      <p:cxnSp>
        <p:nvCxnSpPr>
          <p:cNvPr id="17" name="Connector: Curved 16">
            <a:extLst>
              <a:ext uri="{FF2B5EF4-FFF2-40B4-BE49-F238E27FC236}">
                <a16:creationId xmlns:a16="http://schemas.microsoft.com/office/drawing/2014/main" id="{D71C0A5A-E7E8-855F-0C1F-3E51FC2E1EAD}"/>
              </a:ext>
            </a:extLst>
          </p:cNvPr>
          <p:cNvCxnSpPr>
            <a:cxnSpLocks/>
            <a:stCxn id="16" idx="2"/>
            <a:endCxn id="14" idx="2"/>
          </p:cNvCxnSpPr>
          <p:nvPr/>
        </p:nvCxnSpPr>
        <p:spPr>
          <a:xfrm rot="16200000" flipH="1">
            <a:off x="7716466" y="2044216"/>
            <a:ext cx="385346" cy="504121"/>
          </a:xfrm>
          <a:prstGeom prst="curvedConnector2">
            <a:avLst/>
          </a:prstGeom>
          <a:ln>
            <a:solidFill>
              <a:srgbClr val="D0F09F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7A1C2E3-172C-BB0D-95D7-0DDF0E214FEC}"/>
              </a:ext>
            </a:extLst>
          </p:cNvPr>
          <p:cNvSpPr txBox="1"/>
          <p:nvPr/>
        </p:nvSpPr>
        <p:spPr>
          <a:xfrm>
            <a:off x="4167185" y="1120191"/>
            <a:ext cx="4094590" cy="2455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2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 sz="900">
                <a:solidFill>
                  <a:schemeClr val="bg2">
                    <a:lumMod val="10000"/>
                    <a:lumOff val="90000"/>
                  </a:schemeClr>
                </a:solidFill>
              </a:rPr>
              <a:t>BEP at </a:t>
            </a:r>
            <a:r>
              <a:rPr lang="en-US" sz="900" b="1">
                <a:solidFill>
                  <a:srgbClr val="A8DBA7"/>
                </a:solidFill>
              </a:rPr>
              <a:t>10-2025</a:t>
            </a:r>
            <a:r>
              <a:rPr lang="en-US" sz="900">
                <a:solidFill>
                  <a:schemeClr val="bg2">
                    <a:lumMod val="10000"/>
                    <a:lumOff val="90000"/>
                  </a:schemeClr>
                </a:solidFill>
              </a:rPr>
              <a:t>,</a:t>
            </a:r>
            <a:r>
              <a:rPr lang="en-US" sz="900" b="1">
                <a:solidFill>
                  <a:srgbClr val="BEEB7D"/>
                </a:solidFill>
              </a:rPr>
              <a:t> </a:t>
            </a:r>
            <a:r>
              <a:rPr lang="en-US" sz="900">
                <a:solidFill>
                  <a:schemeClr val="bg2">
                    <a:lumMod val="10000"/>
                    <a:lumOff val="90000"/>
                  </a:schemeClr>
                </a:solidFill>
              </a:rPr>
              <a:t>accumulative revenue: </a:t>
            </a:r>
            <a:r>
              <a:rPr lang="en-US" sz="900" b="1">
                <a:solidFill>
                  <a:srgbClr val="A8DBA7"/>
                </a:solidFill>
              </a:rPr>
              <a:t>6,290,265,317đ</a:t>
            </a:r>
            <a:endParaRPr lang="vi-VN" sz="900" b="1">
              <a:solidFill>
                <a:srgbClr val="A8DBA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607187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082966-7B76-73FC-F24D-895E5955454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26696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Valuation Case Study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CA42E6-CC96-F474-C5BB-3D575B070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A0478F-D875-B824-ED74-110962380DCC}"/>
              </a:ext>
            </a:extLst>
          </p:cNvPr>
          <p:cNvGraphicFramePr>
            <a:graphicFrameLocks noGrp="1"/>
          </p:cNvGraphicFramePr>
          <p:nvPr/>
        </p:nvGraphicFramePr>
        <p:xfrm>
          <a:off x="566738" y="1045705"/>
          <a:ext cx="8036242" cy="3600450"/>
        </p:xfrm>
        <a:graphic>
          <a:graphicData uri="http://schemas.openxmlformats.org/drawingml/2006/table">
            <a:tbl>
              <a:tblPr/>
              <a:tblGrid>
                <a:gridCol w="1079182">
                  <a:extLst>
                    <a:ext uri="{9D8B030D-6E8A-4147-A177-3AD203B41FA5}">
                      <a16:colId xmlns:a16="http://schemas.microsoft.com/office/drawing/2014/main" val="3183888527"/>
                    </a:ext>
                  </a:extLst>
                </a:gridCol>
                <a:gridCol w="2319020">
                  <a:extLst>
                    <a:ext uri="{9D8B030D-6E8A-4147-A177-3AD203B41FA5}">
                      <a16:colId xmlns:a16="http://schemas.microsoft.com/office/drawing/2014/main" val="4063893052"/>
                    </a:ext>
                  </a:extLst>
                </a:gridCol>
                <a:gridCol w="2319020">
                  <a:extLst>
                    <a:ext uri="{9D8B030D-6E8A-4147-A177-3AD203B41FA5}">
                      <a16:colId xmlns:a16="http://schemas.microsoft.com/office/drawing/2014/main" val="2746423343"/>
                    </a:ext>
                  </a:extLst>
                </a:gridCol>
                <a:gridCol w="2319020">
                  <a:extLst>
                    <a:ext uri="{9D8B030D-6E8A-4147-A177-3AD203B41FA5}">
                      <a16:colId xmlns:a16="http://schemas.microsoft.com/office/drawing/2014/main" val="2137226073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50" b="1" i="0" u="none" strike="noStrike" cap="none">
                        <a:solidFill>
                          <a:srgbClr val="D0F09F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Notion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Evernote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ClickUp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Launch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2013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2008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2017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Users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1M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500,000 (2009)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4M (2021)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16056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Revenue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~ $11M (2019)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$650,000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$30M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97974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Valuation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$60M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$80M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$200M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9456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Raised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$18.2M (2019) – Series A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$26M (2009) – Series A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$35M (2020) – Series A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42433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Revenue multiples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~ 5.5x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~ 12.5x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~ 2.67x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939134"/>
                  </a:ext>
                </a:extLst>
              </a:tr>
            </a:tbl>
          </a:graphicData>
        </a:graphic>
      </p:graphicFrame>
      <p:pic>
        <p:nvPicPr>
          <p:cNvPr id="5" name="Picture 2">
            <a:extLst>
              <a:ext uri="{FF2B5EF4-FFF2-40B4-BE49-F238E27FC236}">
                <a16:creationId xmlns:a16="http://schemas.microsoft.com/office/drawing/2014/main" id="{B2309637-554E-3AF3-5D4C-F6046698D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043" y="1194049"/>
            <a:ext cx="237744" cy="23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Evernote Logo, symbol, meaning, history, PNG, brand">
            <a:extLst>
              <a:ext uri="{FF2B5EF4-FFF2-40B4-BE49-F238E27FC236}">
                <a16:creationId xmlns:a16="http://schemas.microsoft.com/office/drawing/2014/main" id="{660FAC37-7957-5AC8-D802-D77F56480A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 bwMode="auto">
          <a:xfrm>
            <a:off x="4532463" y="1184334"/>
            <a:ext cx="237744" cy="237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8" descr="ClickUp - Crunchbase Company Profile &amp; Funding">
            <a:extLst>
              <a:ext uri="{FF2B5EF4-FFF2-40B4-BE49-F238E27FC236}">
                <a16:creationId xmlns:a16="http://schemas.microsoft.com/office/drawing/2014/main" id="{9B29ED03-A782-FF17-6BC8-ABCB29B1C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3237" y="1174619"/>
            <a:ext cx="240037" cy="24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DB4E562-B672-4F2C-74B6-4A33C2A6D95F}"/>
              </a:ext>
            </a:extLst>
          </p:cNvPr>
          <p:cNvSpPr txBox="1"/>
          <p:nvPr/>
        </p:nvSpPr>
        <p:spPr>
          <a:xfrm>
            <a:off x="5631180" y="4794946"/>
            <a:ext cx="34426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b="1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rPr>
              <a:t>crunchbase.com</a:t>
            </a:r>
            <a:r>
              <a:rPr lang="en-US" sz="800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rPr>
              <a:t>, </a:t>
            </a:r>
            <a:r>
              <a:rPr lang="en-US" sz="800" b="1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rPr>
              <a:t>techcrunch.com</a:t>
            </a:r>
            <a:r>
              <a:rPr lang="en-US" sz="800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rPr>
              <a:t> &amp; </a:t>
            </a:r>
            <a:r>
              <a:rPr lang="en-US" sz="800" b="1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rPr>
              <a:t>getlatka.com</a:t>
            </a:r>
            <a:endParaRPr lang="en-US" sz="900" b="1" i="1">
              <a:solidFill>
                <a:schemeClr val="bg1">
                  <a:lumMod val="65000"/>
                </a:schemeClr>
              </a:solidFill>
              <a:latin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10377"/>
      </p:ext>
    </p:extLst>
  </p:cSld>
  <p:clrMapOvr>
    <a:masterClrMapping/>
  </p:clrMapOvr>
  <p:transition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ndoor, wall, person&#10;&#10;Description automatically generated">
            <a:extLst>
              <a:ext uri="{FF2B5EF4-FFF2-40B4-BE49-F238E27FC236}">
                <a16:creationId xmlns:a16="http://schemas.microsoft.com/office/drawing/2014/main" id="{D48703E4-A53E-CEB2-CFDB-E11E259CB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31372" y="0"/>
            <a:ext cx="7712628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A923961-1953-9701-D1F7-2C0AED8451DA}"/>
              </a:ext>
            </a:extLst>
          </p:cNvPr>
          <p:cNvSpPr/>
          <p:nvPr/>
        </p:nvSpPr>
        <p:spPr>
          <a:xfrm>
            <a:off x="-2" y="0"/>
            <a:ext cx="9144002" cy="5143500"/>
          </a:xfrm>
          <a:prstGeom prst="rect">
            <a:avLst/>
          </a:prstGeom>
          <a:gradFill flip="none" rotWithShape="1">
            <a:gsLst>
              <a:gs pos="76000">
                <a:srgbClr val="FFFFFF">
                  <a:alpha val="69000"/>
                </a:srgbClr>
              </a:gs>
              <a:gs pos="39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167427"/>
            <a:ext cx="2461573" cy="446217"/>
          </a:xfrm>
          <a:prstGeom prst="rect">
            <a:avLst/>
          </a:prstGeom>
          <a:noFill/>
          <a:ln w="12700"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261668"/>
            <a:ext cx="2367118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47936F"/>
                </a:solidFill>
                <a:latin typeface="Montserrat Medium" pitchFamily="2" charset="0"/>
                <a:ea typeface="Lato Light"/>
                <a:cs typeface="Lato Light"/>
              </a:rPr>
              <a:t>Startup Valuation</a:t>
            </a:r>
            <a:endParaRPr lang="en-US">
              <a:solidFill>
                <a:srgbClr val="47936F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60" name="Graphic 59">
            <a:extLst>
              <a:ext uri="{FF2B5EF4-FFF2-40B4-BE49-F238E27FC236}">
                <a16:creationId xmlns:a16="http://schemas.microsoft.com/office/drawing/2014/main" id="{011EFE54-DD38-94E4-7035-AE70ADB0B2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2069" name="Rectangle 2068">
            <a:extLst>
              <a:ext uri="{FF2B5EF4-FFF2-40B4-BE49-F238E27FC236}">
                <a16:creationId xmlns:a16="http://schemas.microsoft.com/office/drawing/2014/main" id="{8E1DEF71-2E6F-8A9C-01CD-4AF95D33A70F}"/>
              </a:ext>
            </a:extLst>
          </p:cNvPr>
          <p:cNvSpPr/>
          <p:nvPr/>
        </p:nvSpPr>
        <p:spPr>
          <a:xfrm>
            <a:off x="5372259" y="911005"/>
            <a:ext cx="3237343" cy="3683926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50000">
                <a:schemeClr val="bg1">
                  <a:alpha val="52000"/>
                </a:schemeClr>
              </a:gs>
              <a:gs pos="100000">
                <a:schemeClr val="bg1">
                  <a:shade val="100000"/>
                  <a:satMod val="115000"/>
                  <a:alpha val="50000"/>
                </a:schemeClr>
              </a:gs>
            </a:gsLst>
            <a:lin ang="6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7" name="TextBox 2066">
            <a:extLst>
              <a:ext uri="{FF2B5EF4-FFF2-40B4-BE49-F238E27FC236}">
                <a16:creationId xmlns:a16="http://schemas.microsoft.com/office/drawing/2014/main" id="{86120ACE-9DC2-C397-1B27-AF00053139E6}"/>
              </a:ext>
            </a:extLst>
          </p:cNvPr>
          <p:cNvSpPr txBox="1"/>
          <p:nvPr/>
        </p:nvSpPr>
        <p:spPr>
          <a:xfrm>
            <a:off x="439336" y="4217879"/>
            <a:ext cx="43985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i="1">
                <a:solidFill>
                  <a:schemeClr val="bg2">
                    <a:lumMod val="75000"/>
                    <a:lumOff val="25000"/>
                  </a:schemeClr>
                </a:solidFill>
                <a:latin typeface="Montserrat" pitchFamily="2" charset="0"/>
              </a:rPr>
              <a:t>Compare with ClickUp figures and consider </a:t>
            </a:r>
            <a:r>
              <a:rPr lang="en-US" sz="900" i="1">
                <a:solidFill>
                  <a:srgbClr val="47936F"/>
                </a:solidFill>
                <a:latin typeface="Montserrat" pitchFamily="2" charset="0"/>
              </a:rPr>
              <a:t>tetu</a:t>
            </a:r>
            <a:r>
              <a:rPr lang="en-US" sz="900" i="1">
                <a:solidFill>
                  <a:schemeClr val="bg2">
                    <a:lumMod val="75000"/>
                    <a:lumOff val="25000"/>
                  </a:schemeClr>
                </a:solidFill>
                <a:latin typeface="Montserrat" pitchFamily="2" charset="0"/>
              </a:rPr>
              <a:t> growth rate 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5D08004-205E-6252-DD14-584E494C2F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088110"/>
              </p:ext>
            </p:extLst>
          </p:nvPr>
        </p:nvGraphicFramePr>
        <p:xfrm>
          <a:off x="534398" y="1011805"/>
          <a:ext cx="4398525" cy="3086100"/>
        </p:xfrm>
        <a:graphic>
          <a:graphicData uri="http://schemas.openxmlformats.org/drawingml/2006/table">
            <a:tbl>
              <a:tblPr>
                <a:solidFill>
                  <a:srgbClr val="F0F0F0">
                    <a:alpha val="10196"/>
                  </a:srgbClr>
                </a:solidFill>
              </a:tblPr>
              <a:tblGrid>
                <a:gridCol w="830265">
                  <a:extLst>
                    <a:ext uri="{9D8B030D-6E8A-4147-A177-3AD203B41FA5}">
                      <a16:colId xmlns:a16="http://schemas.microsoft.com/office/drawing/2014/main" val="3183888527"/>
                    </a:ext>
                  </a:extLst>
                </a:gridCol>
                <a:gridCol w="1784130">
                  <a:extLst>
                    <a:ext uri="{9D8B030D-6E8A-4147-A177-3AD203B41FA5}">
                      <a16:colId xmlns:a16="http://schemas.microsoft.com/office/drawing/2014/main" val="2137226073"/>
                    </a:ext>
                  </a:extLst>
                </a:gridCol>
                <a:gridCol w="1784130">
                  <a:extLst>
                    <a:ext uri="{9D8B030D-6E8A-4147-A177-3AD203B41FA5}">
                      <a16:colId xmlns:a16="http://schemas.microsoft.com/office/drawing/2014/main" val="2848578470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50" b="1" i="0" u="none" strike="noStrike" cap="none">
                        <a:solidFill>
                          <a:srgbClr val="D0F09F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77BE9C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       ClickUp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77BE9C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    Tetu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>
                          <a:solidFill>
                            <a:srgbClr val="47936F"/>
                          </a:solidFill>
                          <a:effectLst/>
                          <a:latin typeface="Montserrat" panose="00000500000000000000" pitchFamily="2" charset="0"/>
                        </a:rPr>
                        <a:t>Launch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2017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2023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>
                          <a:solidFill>
                            <a:srgbClr val="47936F"/>
                          </a:solidFill>
                          <a:effectLst/>
                          <a:latin typeface="Montserrat" panose="00000500000000000000" pitchFamily="2" charset="0"/>
                        </a:rPr>
                        <a:t>Monthly users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</a:rPr>
                        <a:t>over 340k (2021)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</a:rPr>
                        <a:t>Over 70k (2025)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16056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>
                          <a:solidFill>
                            <a:srgbClr val="47936F"/>
                          </a:solidFill>
                          <a:effectLst/>
                          <a:latin typeface="Montserrat" panose="00000500000000000000" pitchFamily="2" charset="0"/>
                        </a:rPr>
                        <a:t>Revenue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</a:rPr>
                        <a:t>$30M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$322,748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97974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>
                          <a:solidFill>
                            <a:srgbClr val="47936F"/>
                          </a:solidFill>
                          <a:effectLst/>
                          <a:latin typeface="Montserrat" panose="00000500000000000000" pitchFamily="2" charset="0"/>
                        </a:rPr>
                        <a:t>Valuation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</a:rPr>
                        <a:t>$200M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400" b="1">
                          <a:solidFill>
                            <a:srgbClr val="47936F"/>
                          </a:solidFill>
                          <a:effectLst/>
                          <a:latin typeface="Montserrat" panose="00000500000000000000" pitchFamily="2" charset="0"/>
                        </a:rPr>
                        <a:t>$900,000</a:t>
                      </a:r>
                      <a:br>
                        <a:rPr lang="en-US" sz="1400" b="1">
                          <a:solidFill>
                            <a:srgbClr val="47936F"/>
                          </a:solidFill>
                          <a:effectLst/>
                          <a:latin typeface="Montserrat" panose="00000500000000000000" pitchFamily="2" charset="0"/>
                        </a:rPr>
                      </a:br>
                      <a:r>
                        <a:rPr lang="en-US" sz="1000" b="0" i="1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Montserrat" panose="00000500000000000000" pitchFamily="2" charset="0"/>
                        </a:rPr>
                        <a:t>(~</a:t>
                      </a:r>
                      <a:r>
                        <a:rPr lang="en-US" sz="1000" b="0" i="1" u="none" strike="noStrike" cap="non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Montserrat" pitchFamily="2" charset="0"/>
                          <a:ea typeface="+mn-ea"/>
                          <a:cs typeface="+mn-cs"/>
                          <a:sym typeface="Arial"/>
                        </a:rPr>
                        <a:t>21,303,319,000đ)</a:t>
                      </a:r>
                      <a:endParaRPr lang="en-US" sz="1000" b="0" i="1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Montserrat" panose="00000500000000000000" pitchFamily="2" charset="0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C3139">
                        <a:alpha val="1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9456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900" b="1">
                          <a:solidFill>
                            <a:srgbClr val="47936F"/>
                          </a:solidFill>
                          <a:effectLst/>
                          <a:latin typeface="Montserrat" panose="00000500000000000000" pitchFamily="2" charset="0"/>
                        </a:rPr>
                        <a:t>Revenue multiples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</a:rPr>
                        <a:t>~ 2.67 times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0">
                          <a:solidFill>
                            <a:srgbClr val="22262D"/>
                          </a:solidFill>
                          <a:effectLst/>
                          <a:latin typeface="Montserrat" panose="00000500000000000000" pitchFamily="2" charset="0"/>
                        </a:rPr>
                        <a:t>~ 3 times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40000"/>
                          <a:lumOff val="6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939134"/>
                  </a:ext>
                </a:extLst>
              </a:tr>
            </a:tbl>
          </a:graphicData>
        </a:graphic>
      </p:graphicFrame>
      <p:grpSp>
        <p:nvGrpSpPr>
          <p:cNvPr id="16" name="Group 15">
            <a:extLst>
              <a:ext uri="{FF2B5EF4-FFF2-40B4-BE49-F238E27FC236}">
                <a16:creationId xmlns:a16="http://schemas.microsoft.com/office/drawing/2014/main" id="{0C6B42D7-801A-548D-1967-A3C585D1609F}"/>
              </a:ext>
            </a:extLst>
          </p:cNvPr>
          <p:cNvGrpSpPr/>
          <p:nvPr/>
        </p:nvGrpSpPr>
        <p:grpSpPr>
          <a:xfrm>
            <a:off x="5569472" y="1764039"/>
            <a:ext cx="2842916" cy="1920259"/>
            <a:chOff x="-110059" y="205192"/>
            <a:chExt cx="2301385" cy="1371600"/>
          </a:xfrm>
        </p:grpSpPr>
        <p:graphicFrame>
          <p:nvGraphicFramePr>
            <p:cNvPr id="17" name="Chart 16">
              <a:extLst>
                <a:ext uri="{FF2B5EF4-FFF2-40B4-BE49-F238E27FC236}">
                  <a16:creationId xmlns:a16="http://schemas.microsoft.com/office/drawing/2014/main" id="{6BB49B66-6EB2-942C-1656-9603B9F88A9F}"/>
                </a:ext>
              </a:extLst>
            </p:cNvPr>
            <p:cNvGraphicFramePr/>
            <p:nvPr/>
          </p:nvGraphicFramePr>
          <p:xfrm>
            <a:off x="-110059" y="205192"/>
            <a:ext cx="2301385" cy="13716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6578C80-58E1-263C-F67D-69CF85D71BC7}"/>
                </a:ext>
              </a:extLst>
            </p:cNvPr>
            <p:cNvSpPr txBox="1"/>
            <p:nvPr/>
          </p:nvSpPr>
          <p:spPr>
            <a:xfrm>
              <a:off x="712049" y="725038"/>
              <a:ext cx="657167" cy="33190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200" b="1">
                  <a:solidFill>
                    <a:srgbClr val="A8DBA7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pPr algn="ctr"/>
              <a:r>
                <a:rPr lang="en-US" sz="1800">
                  <a:solidFill>
                    <a:srgbClr val="47936F"/>
                  </a:solidFill>
                </a:rPr>
                <a:t>10%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96BD010D-125A-68B6-8B64-A2EC79E3BBEC}"/>
              </a:ext>
            </a:extLst>
          </p:cNvPr>
          <p:cNvSpPr txBox="1"/>
          <p:nvPr/>
        </p:nvSpPr>
        <p:spPr>
          <a:xfrm>
            <a:off x="5569472" y="1049010"/>
            <a:ext cx="27818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>
                <a:solidFill>
                  <a:schemeClr val="bg2">
                    <a:lumMod val="75000"/>
                    <a:lumOff val="25000"/>
                  </a:schemeClr>
                </a:solidFill>
                <a:effectLst/>
                <a:latin typeface="Montserrat" pitchFamily="2" charset="0"/>
              </a:rPr>
              <a:t>Shares offer</a:t>
            </a:r>
            <a:endParaRPr lang="en-US" sz="1600" b="1">
              <a:solidFill>
                <a:schemeClr val="bg2">
                  <a:lumMod val="75000"/>
                  <a:lumOff val="25000"/>
                </a:schemeClr>
              </a:solidFill>
              <a:latin typeface="Montserrat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66D9D3-BE94-98E5-5F48-19E80A7152A9}"/>
              </a:ext>
            </a:extLst>
          </p:cNvPr>
          <p:cNvSpPr txBox="1"/>
          <p:nvPr/>
        </p:nvSpPr>
        <p:spPr>
          <a:xfrm>
            <a:off x="5630578" y="3780677"/>
            <a:ext cx="2781810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rgbClr val="47936F"/>
                </a:solidFill>
                <a:effectLst/>
                <a:latin typeface="Montserrat" pitchFamily="2" charset="0"/>
              </a:rPr>
              <a:t>2,100,000,000 VND</a:t>
            </a:r>
          </a:p>
          <a:p>
            <a:pPr algn="ctr"/>
            <a:r>
              <a:rPr lang="en-US" sz="1000" i="1">
                <a:solidFill>
                  <a:schemeClr val="bg2">
                    <a:lumMod val="75000"/>
                    <a:lumOff val="25000"/>
                  </a:schemeClr>
                </a:solidFill>
                <a:latin typeface="Montserrat Medium" pitchFamily="2" charset="0"/>
              </a:rPr>
              <a:t>(2 billions, one hundred millions dongs)</a:t>
            </a:r>
          </a:p>
        </p:txBody>
      </p:sp>
      <p:pic>
        <p:nvPicPr>
          <p:cNvPr id="2" name="Picture 8" descr="ClickUp - Crunchbase Company Profile &amp; Funding">
            <a:extLst>
              <a:ext uri="{FF2B5EF4-FFF2-40B4-BE49-F238E27FC236}">
                <a16:creationId xmlns:a16="http://schemas.microsoft.com/office/drawing/2014/main" id="{6C5D89B9-C7DE-E8D0-5CEF-5A017D4A5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438" y="1160921"/>
            <a:ext cx="226434" cy="226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18BC1022-5A0B-FEE3-F0A1-31FCB6AB01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4925" y="1160921"/>
            <a:ext cx="2286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331813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0082966-7B76-73FC-F24D-895E5955454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26696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Capital Plan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CA42E6-CC96-F474-C5BB-3D575B0701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8A0478F-D875-B824-ED74-110962380D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876347"/>
              </p:ext>
            </p:extLst>
          </p:nvPr>
        </p:nvGraphicFramePr>
        <p:xfrm>
          <a:off x="675769" y="1242756"/>
          <a:ext cx="7792461" cy="3600450"/>
        </p:xfrm>
        <a:graphic>
          <a:graphicData uri="http://schemas.openxmlformats.org/drawingml/2006/table">
            <a:tbl>
              <a:tblPr/>
              <a:tblGrid>
                <a:gridCol w="2152328">
                  <a:extLst>
                    <a:ext uri="{9D8B030D-6E8A-4147-A177-3AD203B41FA5}">
                      <a16:colId xmlns:a16="http://schemas.microsoft.com/office/drawing/2014/main" val="3183888527"/>
                    </a:ext>
                  </a:extLst>
                </a:gridCol>
                <a:gridCol w="1142789">
                  <a:extLst>
                    <a:ext uri="{9D8B030D-6E8A-4147-A177-3AD203B41FA5}">
                      <a16:colId xmlns:a16="http://schemas.microsoft.com/office/drawing/2014/main" val="4063893052"/>
                    </a:ext>
                  </a:extLst>
                </a:gridCol>
                <a:gridCol w="1789114">
                  <a:extLst>
                    <a:ext uri="{9D8B030D-6E8A-4147-A177-3AD203B41FA5}">
                      <a16:colId xmlns:a16="http://schemas.microsoft.com/office/drawing/2014/main" val="2746423343"/>
                    </a:ext>
                  </a:extLst>
                </a:gridCol>
                <a:gridCol w="2708230">
                  <a:extLst>
                    <a:ext uri="{9D8B030D-6E8A-4147-A177-3AD203B41FA5}">
                      <a16:colId xmlns:a16="http://schemas.microsoft.com/office/drawing/2014/main" val="1564990534"/>
                    </a:ext>
                  </a:extLst>
                </a:gridCol>
              </a:tblGrid>
              <a:tr h="51435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endParaRPr lang="en-US" sz="1050" b="1" i="0" u="none" strike="noStrike" cap="none">
                        <a:solidFill>
                          <a:srgbClr val="D0F09F"/>
                        </a:solidFill>
                        <a:effectLst/>
                        <a:latin typeface="Montserrat" panose="00000500000000000000" pitchFamily="2" charset="0"/>
                        <a:ea typeface="+mn-ea"/>
                        <a:cs typeface="+mn-cs"/>
                        <a:sym typeface="Arial"/>
                      </a:endParaRP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Weight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Expense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Note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IT infrastructure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40%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840,000,000 đ </a:t>
                      </a:r>
                    </a:p>
                  </a:txBody>
                  <a:tcPr marL="28575" marR="182880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100k MAU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Marketing &amp; Customer acquisition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15%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315,000,000 đ </a:t>
                      </a:r>
                    </a:p>
                  </a:txBody>
                  <a:tcPr marL="28575" marR="182880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Promote digital marketing, ads &amp; KOL booking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41160562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Salary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20%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420,000,000 đ</a:t>
                      </a:r>
                    </a:p>
                  </a:txBody>
                  <a:tcPr marL="28575" marR="182880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Offer competitive salaries to attract and retain talent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05979741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Research &amp; development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10%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210,000,000 đ</a:t>
                      </a:r>
                    </a:p>
                  </a:txBody>
                  <a:tcPr marL="28575" marR="182880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Improve the app's functionality and usability, deveolop advance features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3945600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Legal 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5%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105,000,000 đ</a:t>
                      </a:r>
                    </a:p>
                  </a:txBody>
                  <a:tcPr marL="28575" marR="182880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Allocate funds towards hiring legal counsel and consultants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9424336"/>
                  </a:ext>
                </a:extLst>
              </a:tr>
              <a:tr h="514350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200" b="1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</a:rPr>
                        <a:t>Others</a:t>
                      </a:r>
                    </a:p>
                  </a:txBody>
                  <a:tcPr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>
                        <a:alpha val="1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10%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210,000,000 đ</a:t>
                      </a:r>
                    </a:p>
                  </a:txBody>
                  <a:tcPr marL="28575" marR="182880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0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</a:rPr>
                        <a:t>Bonding activites, internal events, etc.</a:t>
                      </a:r>
                    </a:p>
                  </a:txBody>
                  <a:tcPr marL="182880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4939134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C56886E-454E-D9DC-35CC-697E21D7824E}"/>
              </a:ext>
            </a:extLst>
          </p:cNvPr>
          <p:cNvSpPr txBox="1"/>
          <p:nvPr/>
        </p:nvSpPr>
        <p:spPr>
          <a:xfrm>
            <a:off x="1482896" y="806104"/>
            <a:ext cx="16071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2,100,000,000đ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F16FA94-8F42-7858-5621-B04F75068FEE}"/>
              </a:ext>
            </a:extLst>
          </p:cNvPr>
          <p:cNvSpPr txBox="1"/>
          <p:nvPr/>
        </p:nvSpPr>
        <p:spPr>
          <a:xfrm>
            <a:off x="601875" y="806240"/>
            <a:ext cx="960525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Fundraised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10B548-6F46-E03E-1524-96339D93780D}"/>
              </a:ext>
            </a:extLst>
          </p:cNvPr>
          <p:cNvSpPr txBox="1"/>
          <p:nvPr/>
        </p:nvSpPr>
        <p:spPr>
          <a:xfrm>
            <a:off x="4504432" y="806104"/>
            <a:ext cx="16071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100" b="1">
                <a:solidFill>
                  <a:srgbClr val="77BE9C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en-US">
                <a:solidFill>
                  <a:srgbClr val="D0F09F"/>
                </a:solidFill>
              </a:rPr>
              <a:t>Jan – Jun / 2026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6FF5ED6-600F-4DD1-1548-90C89E9C90A1}"/>
              </a:ext>
            </a:extLst>
          </p:cNvPr>
          <p:cNvSpPr txBox="1"/>
          <p:nvPr/>
        </p:nvSpPr>
        <p:spPr>
          <a:xfrm>
            <a:off x="3255967" y="806240"/>
            <a:ext cx="1407473" cy="27404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0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Plan for 6 months</a:t>
            </a:r>
          </a:p>
        </p:txBody>
      </p:sp>
    </p:spTree>
    <p:extLst>
      <p:ext uri="{BB962C8B-B14F-4D97-AF65-F5344CB8AC3E}">
        <p14:creationId xmlns:p14="http://schemas.microsoft.com/office/powerpoint/2010/main" val="1353690800"/>
      </p:ext>
    </p:extLst>
  </p:cSld>
  <p:clrMapOvr>
    <a:masterClrMapping/>
  </p:clrMapOvr>
  <p:transition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9A2A9CE2-9A0A-4EA6-B9D7-B3F538327DBB}"/>
              </a:ext>
            </a:extLst>
          </p:cNvPr>
          <p:cNvGrpSpPr/>
          <p:nvPr/>
        </p:nvGrpSpPr>
        <p:grpSpPr>
          <a:xfrm>
            <a:off x="850601" y="909857"/>
            <a:ext cx="1774360" cy="1774360"/>
            <a:chOff x="1004690" y="887617"/>
            <a:chExt cx="1371600" cy="137160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CA10780-01E1-4378-B0E0-A34BE9265CF4}"/>
                </a:ext>
              </a:extLst>
            </p:cNvPr>
            <p:cNvGrpSpPr/>
            <p:nvPr/>
          </p:nvGrpSpPr>
          <p:grpSpPr>
            <a:xfrm>
              <a:off x="1004690" y="887617"/>
              <a:ext cx="1371600" cy="1371600"/>
              <a:chOff x="1004690" y="887617"/>
              <a:chExt cx="1371600" cy="1371600"/>
            </a:xfrm>
          </p:grpSpPr>
          <p:pic>
            <p:nvPicPr>
              <p:cNvPr id="3" name="Picture 2" descr="A person wearing glasses&#10;&#10;Description automatically generated with medium confidence">
                <a:extLst>
                  <a:ext uri="{FF2B5EF4-FFF2-40B4-BE49-F238E27FC236}">
                    <a16:creationId xmlns:a16="http://schemas.microsoft.com/office/drawing/2014/main" id="{5BEE3344-8C52-4BBD-85E6-7CB433C301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6386"/>
                        </a14:imgEffect>
                        <a14:imgEffect>
                          <a14:brightnessContrast bright="7000" contrast="-1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004690" y="887617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C0B13B4-55B8-485E-B271-8B4CB9F8A2A0}"/>
                  </a:ext>
                </a:extLst>
              </p:cNvPr>
              <p:cNvSpPr/>
              <p:nvPr/>
            </p:nvSpPr>
            <p:spPr>
              <a:xfrm>
                <a:off x="1004690" y="887617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Google Shape;368;p25">
              <a:extLst>
                <a:ext uri="{FF2B5EF4-FFF2-40B4-BE49-F238E27FC236}">
                  <a16:creationId xmlns:a16="http://schemas.microsoft.com/office/drawing/2014/main" id="{FB418C66-09C6-406D-8D06-F590D28402E8}"/>
                </a:ext>
              </a:extLst>
            </p:cNvPr>
            <p:cNvSpPr txBox="1"/>
            <p:nvPr/>
          </p:nvSpPr>
          <p:spPr>
            <a:xfrm>
              <a:off x="1004690" y="1867491"/>
              <a:ext cx="1371600" cy="3804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 b="1">
                  <a:solidFill>
                    <a:schemeClr val="accent4"/>
                  </a:solidFill>
                  <a:latin typeface="Montserrat" pitchFamily="2" charset="0"/>
                  <a:ea typeface="Unica One"/>
                  <a:cs typeface="Unica One"/>
                  <a:sym typeface="Unica One"/>
                </a:rPr>
                <a:t>Dang Loc</a:t>
              </a:r>
              <a:br>
                <a:rPr lang="es" sz="800">
                  <a:solidFill>
                    <a:schemeClr val="accent4"/>
                  </a:solidFill>
                  <a:latin typeface="Montserrat Light" panose="00000400000000000000" pitchFamily="2" charset="0"/>
                  <a:ea typeface="Zilla Slab Light"/>
                  <a:cs typeface="Zilla Slab Light"/>
                  <a:sym typeface="Zilla Slab Light"/>
                </a:rPr>
              </a:br>
              <a:r>
                <a:rPr lang="vi-VN" sz="800">
                  <a:solidFill>
                    <a:schemeClr val="lt1"/>
                  </a:solidFill>
                  <a:latin typeface="Montserrat" panose="00000500000000000000" pitchFamily="2" charset="0"/>
                  <a:ea typeface="Lato Light"/>
                  <a:cs typeface="Lato Light"/>
                  <a:sym typeface="Zilla Slab Light"/>
                </a:rPr>
                <a:t>CEO - </a:t>
              </a:r>
              <a:r>
                <a:rPr lang="es" sz="800">
                  <a:solidFill>
                    <a:schemeClr val="lt1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rPr>
                <a:t>Project Manager</a:t>
              </a:r>
              <a:endParaRPr sz="800">
                <a:solidFill>
                  <a:schemeClr val="lt1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60533CD-3E48-4EE4-9252-0A5C72D9834D}"/>
              </a:ext>
            </a:extLst>
          </p:cNvPr>
          <p:cNvGrpSpPr/>
          <p:nvPr/>
        </p:nvGrpSpPr>
        <p:grpSpPr>
          <a:xfrm>
            <a:off x="3659830" y="903416"/>
            <a:ext cx="1824762" cy="1787243"/>
            <a:chOff x="3845072" y="887617"/>
            <a:chExt cx="1410899" cy="137160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6DD6ADB-8F0D-41A7-A8E1-AC04A32430F9}"/>
                </a:ext>
              </a:extLst>
            </p:cNvPr>
            <p:cNvGrpSpPr/>
            <p:nvPr/>
          </p:nvGrpSpPr>
          <p:grpSpPr>
            <a:xfrm>
              <a:off x="3884370" y="887617"/>
              <a:ext cx="1371601" cy="1371600"/>
              <a:chOff x="3884370" y="887617"/>
              <a:chExt cx="1371601" cy="1371600"/>
            </a:xfrm>
          </p:grpSpPr>
          <p:pic>
            <p:nvPicPr>
              <p:cNvPr id="5" name="Picture 4" descr="A person wearing glasses&#10;&#10;Description automatically generated with low confidence">
                <a:extLst>
                  <a:ext uri="{FF2B5EF4-FFF2-40B4-BE49-F238E27FC236}">
                    <a16:creationId xmlns:a16="http://schemas.microsoft.com/office/drawing/2014/main" id="{800F7376-0D29-4B4A-9695-773B8A200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15000" contrast="-5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884370" y="887617"/>
                <a:ext cx="1371601" cy="1371600"/>
              </a:xfrm>
              <a:prstGeom prst="rect">
                <a:avLst/>
              </a:prstGeom>
            </p:spPr>
          </p:pic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EE9C6D2-1A35-477D-B0E5-35079DF16FD5}"/>
                  </a:ext>
                </a:extLst>
              </p:cNvPr>
              <p:cNvSpPr/>
              <p:nvPr/>
            </p:nvSpPr>
            <p:spPr>
              <a:xfrm>
                <a:off x="3884371" y="887617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4" name="Google Shape;369;p25">
              <a:extLst>
                <a:ext uri="{FF2B5EF4-FFF2-40B4-BE49-F238E27FC236}">
                  <a16:creationId xmlns:a16="http://schemas.microsoft.com/office/drawing/2014/main" id="{703133FD-79C2-4FEA-B303-D612C86E7B60}"/>
                </a:ext>
              </a:extLst>
            </p:cNvPr>
            <p:cNvSpPr txBox="1"/>
            <p:nvPr/>
          </p:nvSpPr>
          <p:spPr>
            <a:xfrm>
              <a:off x="3845072" y="1898176"/>
              <a:ext cx="1371600" cy="3610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buNone/>
              </a:pPr>
              <a:r>
                <a:rPr lang="es" sz="1000" b="1">
                  <a:solidFill>
                    <a:schemeClr val="accent3"/>
                  </a:solidFill>
                  <a:latin typeface="Montserrat" pitchFamily="2" charset="0"/>
                  <a:ea typeface="Unica One"/>
                  <a:cs typeface="Unica One"/>
                  <a:sym typeface="Unica One"/>
                </a:rPr>
                <a:t>Phuoc Tung</a:t>
              </a:r>
              <a:br>
                <a:rPr lang="es" sz="1000" b="1">
                  <a:solidFill>
                    <a:schemeClr val="accent3"/>
                  </a:solidFill>
                  <a:latin typeface="Montserrat" pitchFamily="2" charset="0"/>
                  <a:ea typeface="Zilla Slab"/>
                  <a:cs typeface="Zilla Slab"/>
                  <a:sym typeface="Zilla Slab"/>
                </a:rPr>
              </a:br>
              <a:r>
                <a:rPr lang="vi-VN" sz="800">
                  <a:solidFill>
                    <a:schemeClr val="lt1"/>
                  </a:solidFill>
                  <a:latin typeface="Montserrat" panose="00000500000000000000" pitchFamily="2" charset="0"/>
                  <a:ea typeface="Lato Light"/>
                  <a:cs typeface="Lato Light"/>
                  <a:sym typeface="Lato Light"/>
                </a:rPr>
                <a:t>CTO</a:t>
              </a:r>
              <a:endParaRPr sz="800">
                <a:solidFill>
                  <a:schemeClr val="lt1"/>
                </a:solidFill>
                <a:latin typeface="Montserrat" panose="00000500000000000000" pitchFamily="2" charset="0"/>
                <a:ea typeface="Lato Light"/>
                <a:cs typeface="Lato Light"/>
                <a:sym typeface="Lato Light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163B9C1-F80C-EE26-CBA0-E39B8E006E5C}"/>
              </a:ext>
            </a:extLst>
          </p:cNvPr>
          <p:cNvGrpSpPr/>
          <p:nvPr/>
        </p:nvGrpSpPr>
        <p:grpSpPr>
          <a:xfrm>
            <a:off x="6519462" y="907808"/>
            <a:ext cx="1773936" cy="1778459"/>
            <a:chOff x="6729015" y="2974800"/>
            <a:chExt cx="1371600" cy="1371600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E9562D2-B546-CC5C-7691-466525EE50BD}"/>
                </a:ext>
              </a:extLst>
            </p:cNvPr>
            <p:cNvGrpSpPr/>
            <p:nvPr/>
          </p:nvGrpSpPr>
          <p:grpSpPr>
            <a:xfrm>
              <a:off x="6729015" y="2974800"/>
              <a:ext cx="1371600" cy="1371600"/>
              <a:chOff x="6764050" y="2974800"/>
              <a:chExt cx="1371600" cy="1371600"/>
            </a:xfrm>
          </p:grpSpPr>
          <p:pic>
            <p:nvPicPr>
              <p:cNvPr id="1028" name="Picture 4" descr="Không có mô tả.">
                <a:extLst>
                  <a:ext uri="{FF2B5EF4-FFF2-40B4-BE49-F238E27FC236}">
                    <a16:creationId xmlns:a16="http://schemas.microsoft.com/office/drawing/2014/main" id="{A344BE21-1457-2946-3838-FC2D13184E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colorTemperature colorTemp="4613"/>
                        </a14:imgEffect>
                        <a14:imgEffect>
                          <a14:saturation sat="0"/>
                        </a14:imgEffect>
                        <a14:imgEffect>
                          <a14:brightnessContrast bright="9000" contrast="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9801" t="12795" r="13039" b="42411"/>
              <a:stretch/>
            </p:blipFill>
            <p:spPr bwMode="auto">
              <a:xfrm>
                <a:off x="6764050" y="2974800"/>
                <a:ext cx="1371600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599166F6-E872-D893-66D3-B239ABE2C06B}"/>
                  </a:ext>
                </a:extLst>
              </p:cNvPr>
              <p:cNvSpPr/>
              <p:nvPr/>
            </p:nvSpPr>
            <p:spPr>
              <a:xfrm>
                <a:off x="6764050" y="2974800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" name="Google Shape;369;p25">
              <a:extLst>
                <a:ext uri="{FF2B5EF4-FFF2-40B4-BE49-F238E27FC236}">
                  <a16:creationId xmlns:a16="http://schemas.microsoft.com/office/drawing/2014/main" id="{1FAB1755-E060-DB2E-4D01-363EF249275B}"/>
                </a:ext>
              </a:extLst>
            </p:cNvPr>
            <p:cNvSpPr txBox="1"/>
            <p:nvPr/>
          </p:nvSpPr>
          <p:spPr>
            <a:xfrm>
              <a:off x="6729015" y="3971712"/>
              <a:ext cx="1371600" cy="374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 b="1">
                  <a:solidFill>
                    <a:schemeClr val="accent3"/>
                  </a:solidFill>
                  <a:latin typeface="Montserrat" pitchFamily="2" charset="0"/>
                  <a:sym typeface="Unica One"/>
                </a:rPr>
                <a:t>Quoc Tuan</a:t>
              </a:r>
              <a:br>
                <a:rPr lang="es" sz="1000" b="1">
                  <a:solidFill>
                    <a:schemeClr val="accent3"/>
                  </a:solidFill>
                  <a:latin typeface="Montserrat" pitchFamily="2" charset="0"/>
                  <a:ea typeface="Zilla Slab"/>
                  <a:cs typeface="Zilla Slab"/>
                  <a:sym typeface="Zilla Slab"/>
                </a:rPr>
              </a:br>
              <a:r>
                <a:rPr lang="en-US" sz="800">
                  <a:solidFill>
                    <a:srgbClr val="FFFFFF"/>
                  </a:solidFill>
                  <a:latin typeface="Montserrat" panose="00000500000000000000" pitchFamily="2" charset="0"/>
                </a:rPr>
                <a:t>Developer</a:t>
              </a:r>
            </a:p>
          </p:txBody>
        </p:sp>
      </p:grpSp>
      <p:pic>
        <p:nvPicPr>
          <p:cNvPr id="47" name="Graphic 46">
            <a:extLst>
              <a:ext uri="{FF2B5EF4-FFF2-40B4-BE49-F238E27FC236}">
                <a16:creationId xmlns:a16="http://schemas.microsoft.com/office/drawing/2014/main" id="{1EAF5EBF-CCD5-D30B-0043-7A04DA9587E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4" name="Google Shape;163;p19">
            <a:extLst>
              <a:ext uri="{FF2B5EF4-FFF2-40B4-BE49-F238E27FC236}">
                <a16:creationId xmlns:a16="http://schemas.microsoft.com/office/drawing/2014/main" id="{AEE9470B-B67B-B9BE-5818-AC37BB836EAC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26946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Our team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602E3B-A799-59C0-A1F2-D9886BE2F027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25FF690-394B-BAFC-A635-4317B3553249}"/>
              </a:ext>
            </a:extLst>
          </p:cNvPr>
          <p:cNvGrpSpPr/>
          <p:nvPr/>
        </p:nvGrpSpPr>
        <p:grpSpPr>
          <a:xfrm>
            <a:off x="850601" y="2993338"/>
            <a:ext cx="1770544" cy="1783075"/>
            <a:chOff x="804215" y="2369025"/>
            <a:chExt cx="1761885" cy="178307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D156C05-5A4A-819D-9957-AD65F031D4DD}"/>
                </a:ext>
              </a:extLst>
            </p:cNvPr>
            <p:cNvGrpSpPr/>
            <p:nvPr/>
          </p:nvGrpSpPr>
          <p:grpSpPr>
            <a:xfrm>
              <a:off x="804215" y="2369025"/>
              <a:ext cx="1761885" cy="1775634"/>
              <a:chOff x="6696913" y="887617"/>
              <a:chExt cx="1371600" cy="1371600"/>
            </a:xfrm>
          </p:grpSpPr>
          <p:pic>
            <p:nvPicPr>
              <p:cNvPr id="17" name="Picture 16" descr="A picture containing person, outdoor, child, young&#10;&#10;Description automatically generated">
                <a:extLst>
                  <a:ext uri="{FF2B5EF4-FFF2-40B4-BE49-F238E27FC236}">
                    <a16:creationId xmlns:a16="http://schemas.microsoft.com/office/drawing/2014/main" id="{A776995E-849C-2773-0BDA-15E53568D1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brightnessContrast bright="6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696913" y="887617"/>
                <a:ext cx="1371600" cy="1371600"/>
              </a:xfrm>
              <a:prstGeom prst="rect">
                <a:avLst/>
              </a:prstGeom>
            </p:spPr>
          </p:pic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B01695F-2E40-86F8-FA71-0E647F90FCC4}"/>
                  </a:ext>
                </a:extLst>
              </p:cNvPr>
              <p:cNvSpPr/>
              <p:nvPr/>
            </p:nvSpPr>
            <p:spPr>
              <a:xfrm>
                <a:off x="6696913" y="887617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Google Shape;367;p25">
              <a:extLst>
                <a:ext uri="{FF2B5EF4-FFF2-40B4-BE49-F238E27FC236}">
                  <a16:creationId xmlns:a16="http://schemas.microsoft.com/office/drawing/2014/main" id="{65F8F914-AA3F-3124-36DE-FB879F96F81B}"/>
                </a:ext>
              </a:extLst>
            </p:cNvPr>
            <p:cNvSpPr txBox="1"/>
            <p:nvPr/>
          </p:nvSpPr>
          <p:spPr>
            <a:xfrm>
              <a:off x="804215" y="3654416"/>
              <a:ext cx="1761885" cy="4976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 b="1">
                  <a:solidFill>
                    <a:srgbClr val="BCFEF3"/>
                  </a:solidFill>
                  <a:latin typeface="Montserrat" pitchFamily="2" charset="0"/>
                  <a:ea typeface="Unica One"/>
                  <a:cs typeface="Unica One"/>
                  <a:sym typeface="Unica One"/>
                </a:rPr>
                <a:t>Vi Khang</a:t>
              </a:r>
              <a:br>
                <a:rPr lang="es" sz="1050">
                  <a:solidFill>
                    <a:schemeClr val="accent1"/>
                  </a:solidFill>
                  <a:latin typeface="Montserrat Light" panose="00000400000000000000" pitchFamily="2" charset="0"/>
                  <a:ea typeface="Unica One"/>
                  <a:cs typeface="Unica One"/>
                  <a:sym typeface="Unica One"/>
                </a:rPr>
              </a:br>
              <a:r>
                <a:rPr lang="en-US" sz="800" b="0" i="0">
                  <a:solidFill>
                    <a:srgbClr val="FFFFFF"/>
                  </a:solidFill>
                  <a:effectLst/>
                  <a:latin typeface="Montserrat" panose="00000500000000000000" pitchFamily="2" charset="0"/>
                </a:rPr>
                <a:t>Developer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E2AABB7-3BFF-79E1-C305-A74B96381912}"/>
              </a:ext>
            </a:extLst>
          </p:cNvPr>
          <p:cNvGrpSpPr/>
          <p:nvPr/>
        </p:nvGrpSpPr>
        <p:grpSpPr>
          <a:xfrm>
            <a:off x="3683224" y="2995646"/>
            <a:ext cx="1801368" cy="1778459"/>
            <a:chOff x="3849335" y="2974800"/>
            <a:chExt cx="1371600" cy="137160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E4CF69C-A45B-D6B2-1E00-838B507D1DDB}"/>
                </a:ext>
              </a:extLst>
            </p:cNvPr>
            <p:cNvGrpSpPr/>
            <p:nvPr/>
          </p:nvGrpSpPr>
          <p:grpSpPr>
            <a:xfrm>
              <a:off x="3849335" y="2974800"/>
              <a:ext cx="1371600" cy="1371600"/>
              <a:chOff x="3884370" y="2974800"/>
              <a:chExt cx="1371600" cy="1371600"/>
            </a:xfrm>
          </p:grpSpPr>
          <p:pic>
            <p:nvPicPr>
              <p:cNvPr id="24" name="Picture 2" descr="Không có mô tả.">
                <a:extLst>
                  <a:ext uri="{FF2B5EF4-FFF2-40B4-BE49-F238E27FC236}">
                    <a16:creationId xmlns:a16="http://schemas.microsoft.com/office/drawing/2014/main" id="{50CC5D90-1D51-22A1-49D3-C0961586242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harpenSoften amount="5000"/>
                        </a14:imgEffect>
                        <a14:imgEffect>
                          <a14:colorTemperature colorTemp="6000"/>
                        </a14:imgEffect>
                        <a14:imgEffect>
                          <a14:saturation sat="0"/>
                        </a14:imgEffect>
                        <a14:imgEffect>
                          <a14:brightnessContrast bright="19000" contrast="7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741" t="50000" r="20097" b="14943"/>
              <a:stretch/>
            </p:blipFill>
            <p:spPr bwMode="auto">
              <a:xfrm>
                <a:off x="3884370" y="2974800"/>
                <a:ext cx="1371600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CD91C49F-752E-C285-2C70-B7F0343B4933}"/>
                  </a:ext>
                </a:extLst>
              </p:cNvPr>
              <p:cNvSpPr/>
              <p:nvPr/>
            </p:nvSpPr>
            <p:spPr>
              <a:xfrm>
                <a:off x="3884370" y="2974800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" name="Google Shape;369;p25">
              <a:extLst>
                <a:ext uri="{FF2B5EF4-FFF2-40B4-BE49-F238E27FC236}">
                  <a16:creationId xmlns:a16="http://schemas.microsoft.com/office/drawing/2014/main" id="{FFE40CDA-3E5B-4201-FC70-59114E302274}"/>
                </a:ext>
              </a:extLst>
            </p:cNvPr>
            <p:cNvSpPr txBox="1"/>
            <p:nvPr/>
          </p:nvSpPr>
          <p:spPr>
            <a:xfrm>
              <a:off x="3849335" y="3971712"/>
              <a:ext cx="1371600" cy="374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 b="1">
                  <a:solidFill>
                    <a:schemeClr val="accent4"/>
                  </a:solidFill>
                  <a:latin typeface="Montserrat" pitchFamily="2" charset="0"/>
                  <a:sym typeface="Unica One"/>
                </a:rPr>
                <a:t>Thu Huong</a:t>
              </a:r>
              <a:br>
                <a:rPr lang="es" sz="1000" b="1">
                  <a:solidFill>
                    <a:schemeClr val="accent3"/>
                  </a:solidFill>
                  <a:latin typeface="Montserrat Light" panose="00000400000000000000" pitchFamily="2" charset="0"/>
                  <a:ea typeface="Zilla Slab"/>
                  <a:cs typeface="Zilla Slab"/>
                  <a:sym typeface="Zilla Slab"/>
                </a:rPr>
              </a:br>
              <a:r>
                <a:rPr lang="en-US" sz="800">
                  <a:solidFill>
                    <a:srgbClr val="FFFFFF"/>
                  </a:solidFill>
                  <a:latin typeface="Montserrat" panose="00000500000000000000" pitchFamily="2" charset="0"/>
                </a:rPr>
                <a:t>Marketing, Business Planner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8C2D19D-90C9-6851-7E88-D698B8C15BCE}"/>
              </a:ext>
            </a:extLst>
          </p:cNvPr>
          <p:cNvGrpSpPr/>
          <p:nvPr/>
        </p:nvGrpSpPr>
        <p:grpSpPr>
          <a:xfrm>
            <a:off x="6492030" y="2995645"/>
            <a:ext cx="1801368" cy="1778460"/>
            <a:chOff x="6731576" y="2971939"/>
            <a:chExt cx="1371600" cy="137160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FB4926E-A80E-B256-1B51-F37D2052FFA9}"/>
                </a:ext>
              </a:extLst>
            </p:cNvPr>
            <p:cNvGrpSpPr/>
            <p:nvPr/>
          </p:nvGrpSpPr>
          <p:grpSpPr>
            <a:xfrm>
              <a:off x="6731576" y="2971939"/>
              <a:ext cx="1371600" cy="1371600"/>
              <a:chOff x="6699102" y="2971939"/>
              <a:chExt cx="1371600" cy="1371600"/>
            </a:xfrm>
          </p:grpSpPr>
          <p:pic>
            <p:nvPicPr>
              <p:cNvPr id="35" name="Picture 6" descr="Không có mô tả.">
                <a:extLst>
                  <a:ext uri="{FF2B5EF4-FFF2-40B4-BE49-F238E27FC236}">
                    <a16:creationId xmlns:a16="http://schemas.microsoft.com/office/drawing/2014/main" id="{595D8CE5-9BB7-9257-AE41-C6319CDB29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BEBA8EAE-BF5A-486C-A8C5-ECC9F3942E4B}">
                    <a14:imgProps xmlns:a14="http://schemas.microsoft.com/office/drawing/2010/main">
                      <a14:imgLayer r:embed="rId16">
                        <a14:imgEffect>
                          <a14:saturation sat="0"/>
                        </a14:imgEffect>
                        <a14:imgEffect>
                          <a14:brightnessContrast bright="-8000" contrast="3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450" t="1363" r="11780" b="42287"/>
              <a:stretch/>
            </p:blipFill>
            <p:spPr bwMode="auto">
              <a:xfrm>
                <a:off x="6699102" y="2971939"/>
                <a:ext cx="1371600" cy="1371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BC1B37B-297A-AE5D-06C3-FDE5D740E7D3}"/>
                  </a:ext>
                </a:extLst>
              </p:cNvPr>
              <p:cNvSpPr/>
              <p:nvPr/>
            </p:nvSpPr>
            <p:spPr>
              <a:xfrm>
                <a:off x="6699102" y="2971939"/>
                <a:ext cx="1371600" cy="1371600"/>
              </a:xfrm>
              <a:prstGeom prst="rect">
                <a:avLst/>
              </a:prstGeom>
              <a:gradFill>
                <a:gsLst>
                  <a:gs pos="100000">
                    <a:schemeClr val="tx1">
                      <a:alpha val="79000"/>
                    </a:schemeClr>
                  </a:gs>
                  <a:gs pos="50000">
                    <a:schemeClr val="tx1">
                      <a:alpha val="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" name="Google Shape;369;p25">
              <a:extLst>
                <a:ext uri="{FF2B5EF4-FFF2-40B4-BE49-F238E27FC236}">
                  <a16:creationId xmlns:a16="http://schemas.microsoft.com/office/drawing/2014/main" id="{14A1186A-6D06-5924-08B9-AA3143B1CEE9}"/>
                </a:ext>
              </a:extLst>
            </p:cNvPr>
            <p:cNvSpPr txBox="1"/>
            <p:nvPr/>
          </p:nvSpPr>
          <p:spPr>
            <a:xfrm>
              <a:off x="6731576" y="3968851"/>
              <a:ext cx="1371600" cy="3746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es" sz="1000" b="1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Montserrat" pitchFamily="2" charset="0"/>
                  <a:ea typeface="Unica One"/>
                  <a:cs typeface="Unica One"/>
                  <a:sym typeface="Unica One"/>
                </a:rPr>
                <a:t>Vi Triet</a:t>
              </a:r>
              <a:br>
                <a:rPr lang="es" sz="1000" b="1">
                  <a:solidFill>
                    <a:schemeClr val="accent3"/>
                  </a:solidFill>
                  <a:latin typeface="Montserrat" pitchFamily="2" charset="0"/>
                  <a:ea typeface="Zilla Slab"/>
                  <a:cs typeface="Zilla Slab"/>
                  <a:sym typeface="Zilla Slab"/>
                </a:rPr>
              </a:br>
              <a:r>
                <a:rPr lang="en-US" sz="800">
                  <a:solidFill>
                    <a:srgbClr val="FFFFFF"/>
                  </a:solidFill>
                  <a:latin typeface="Montserrat" panose="00000500000000000000" pitchFamily="2" charset="0"/>
                </a:rPr>
                <a:t>Product Designer</a:t>
              </a:r>
              <a:endParaRPr lang="en-US" sz="1000" b="0" i="0">
                <a:solidFill>
                  <a:srgbClr val="FFFFFF"/>
                </a:solidFill>
                <a:effectLst/>
                <a:latin typeface="Montserrat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213772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31"/>
          <p:cNvSpPr txBox="1">
            <a:spLocks noGrp="1"/>
          </p:cNvSpPr>
          <p:nvPr>
            <p:ph type="subTitle" idx="1"/>
          </p:nvPr>
        </p:nvSpPr>
        <p:spPr>
          <a:xfrm>
            <a:off x="3031200" y="2175371"/>
            <a:ext cx="3081600" cy="9877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latin typeface="Montserrat Light" panose="00000400000000000000" pitchFamily="2" charset="0"/>
              </a:rPr>
              <a:t>If you have any questions?</a:t>
            </a:r>
            <a:endParaRPr sz="900">
              <a:latin typeface="Montserrat Light" panose="00000400000000000000" pitchFamily="2" charset="0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>
              <a:latin typeface="Montserrat Light" panose="00000400000000000000" pitchFamily="2" charset="0"/>
            </a:endParaRP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900">
                <a:latin typeface="Montserrat Light" panose="00000400000000000000" pitchFamily="2" charset="0"/>
              </a:rPr>
              <a:t>Don’t hesitate to ask</a:t>
            </a:r>
          </a:p>
          <a:p>
            <a:pPr marL="0" lvl="0" indent="0" algn="ct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Montserrat Light" panose="00000400000000000000" pitchFamily="2" charset="0"/>
              </a:rPr>
              <a:t>or contact us</a:t>
            </a:r>
            <a:endParaRPr lang="es" sz="900">
              <a:latin typeface="Montserrat Light" panose="00000400000000000000" pitchFamily="2" charset="0"/>
            </a:endParaRPr>
          </a:p>
          <a:p>
            <a:pPr algn="ctr">
              <a:lnSpc>
                <a:spcPct val="110000"/>
              </a:lnSpc>
            </a:pPr>
            <a:r>
              <a:rPr lang="en-US" sz="900">
                <a:solidFill>
                  <a:srgbClr val="D0F09F"/>
                </a:solidFill>
                <a:latin typeface="Montserrat Medium" pitchFamily="2" charset="0"/>
              </a:rPr>
              <a:t>dolphin.team111@gmail.com</a:t>
            </a:r>
            <a:endParaRPr lang="en-US" sz="900">
              <a:solidFill>
                <a:srgbClr val="D0F09F"/>
              </a:solidFill>
              <a:effectLst/>
              <a:latin typeface="Montserrat Medium" pitchFamily="2" charset="0"/>
            </a:endParaRPr>
          </a:p>
        </p:txBody>
      </p:sp>
      <p:sp>
        <p:nvSpPr>
          <p:cNvPr id="647" name="Google Shape;647;p31"/>
          <p:cNvSpPr txBox="1">
            <a:spLocks noGrp="1"/>
          </p:cNvSpPr>
          <p:nvPr>
            <p:ph type="ctrTitle"/>
          </p:nvPr>
        </p:nvSpPr>
        <p:spPr>
          <a:xfrm>
            <a:off x="2638350" y="1566848"/>
            <a:ext cx="3867300" cy="65506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5">
                    <a:lumMod val="20000"/>
                    <a:lumOff val="80000"/>
                  </a:schemeClr>
                </a:solidFill>
                <a:latin typeface="Montserrat SemiBold" panose="00000700000000000000" pitchFamily="2" charset="0"/>
              </a:rPr>
              <a:t>THANK YOU!</a:t>
            </a:r>
            <a:endParaRPr>
              <a:solidFill>
                <a:schemeClr val="accent5">
                  <a:lumMod val="20000"/>
                  <a:lumOff val="80000"/>
                </a:schemeClr>
              </a:solidFill>
              <a:latin typeface="Montserrat SemiBold" panose="00000700000000000000" pitchFamily="2" charset="0"/>
            </a:endParaRPr>
          </a:p>
        </p:txBody>
      </p:sp>
      <p:pic>
        <p:nvPicPr>
          <p:cNvPr id="678" name="Google Shape;67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904575" y="1583993"/>
            <a:ext cx="3818651" cy="39815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2BD0A7E-2D7C-45C0-B568-E558E0BF7A68}"/>
              </a:ext>
            </a:extLst>
          </p:cNvPr>
          <p:cNvGrpSpPr/>
          <p:nvPr/>
        </p:nvGrpSpPr>
        <p:grpSpPr>
          <a:xfrm>
            <a:off x="3766314" y="4653035"/>
            <a:ext cx="1611371" cy="276999"/>
            <a:chOff x="598028" y="203656"/>
            <a:chExt cx="2129932" cy="32130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C85FBB6-D151-42C6-B215-308CF0650B97}"/>
                </a:ext>
              </a:extLst>
            </p:cNvPr>
            <p:cNvSpPr txBox="1"/>
            <p:nvPr/>
          </p:nvSpPr>
          <p:spPr>
            <a:xfrm>
              <a:off x="783890" y="203656"/>
              <a:ext cx="1944070" cy="321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>
                  <a:solidFill>
                    <a:schemeClr val="bg1"/>
                  </a:solidFill>
                  <a:latin typeface="Montserrat" panose="00000500000000000000" pitchFamily="2" charset="0"/>
                </a:rPr>
                <a:t>Dolphin</a:t>
              </a:r>
              <a:r>
                <a:rPr lang="en-US" sz="1200" b="1">
                  <a:solidFill>
                    <a:srgbClr val="7DE3C8"/>
                  </a:solidFill>
                  <a:latin typeface="Montserrat" panose="00000500000000000000" pitchFamily="2" charset="0"/>
                </a:rPr>
                <a:t>Group</a:t>
              </a:r>
              <a:endParaRPr lang="en-US" b="1">
                <a:solidFill>
                  <a:srgbClr val="7DE3C8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43" name="Graphic 42">
              <a:extLst>
                <a:ext uri="{FF2B5EF4-FFF2-40B4-BE49-F238E27FC236}">
                  <a16:creationId xmlns:a16="http://schemas.microsoft.com/office/drawing/2014/main" id="{4BFBE28D-8AFA-4812-8D1B-881FB5169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8028" y="280361"/>
              <a:ext cx="228940" cy="167889"/>
            </a:xfrm>
            <a:prstGeom prst="rect">
              <a:avLst/>
            </a:prstGeom>
          </p:spPr>
        </p:pic>
      </p:grpSp>
    </p:spTree>
  </p:cSld>
  <p:clrMapOvr>
    <a:masterClrMapping/>
  </p:clrMapOvr>
  <p:transition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10804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044699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>
                <a:solidFill>
                  <a:schemeClr val="bg1"/>
                </a:solidFill>
                <a:latin typeface="Montserrat Medium" panose="00000600000000000000" pitchFamily="2" charset="0"/>
              </a:rPr>
              <a:t>Executive </a:t>
            </a:r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S</a:t>
            </a:r>
            <a:r>
              <a:rPr lang="vi-VN">
                <a:solidFill>
                  <a:schemeClr val="bg1"/>
                </a:solidFill>
                <a:latin typeface="Montserrat Medium" panose="00000600000000000000" pitchFamily="2" charset="0"/>
              </a:rPr>
              <a:t>ummary</a:t>
            </a:r>
            <a:endParaRPr lang="en-US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16952D-CDE0-4A9A-A9F7-366AE9F58242}"/>
              </a:ext>
            </a:extLst>
          </p:cNvPr>
          <p:cNvSpPr txBox="1"/>
          <p:nvPr/>
        </p:nvSpPr>
        <p:spPr>
          <a:xfrm>
            <a:off x="435708" y="871218"/>
            <a:ext cx="89850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/>
            <a:r>
              <a:rPr lang="en-US" sz="1050" b="1">
                <a:latin typeface="Montserrat" panose="00000500000000000000" pitchFamily="2" charset="0"/>
              </a:rPr>
              <a:t>Problem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942E210-3763-4D33-978C-B3B2033E7728}"/>
              </a:ext>
            </a:extLst>
          </p:cNvPr>
          <p:cNvSpPr txBox="1"/>
          <p:nvPr/>
        </p:nvSpPr>
        <p:spPr>
          <a:xfrm>
            <a:off x="1334209" y="871218"/>
            <a:ext cx="3989455" cy="95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Read lots of </a:t>
            </a:r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separate resources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 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Inefficient note-taking and resources organization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rgbClr val="D0F09F"/>
                </a:solidFill>
                <a:latin typeface="Montserrat" panose="00000500000000000000" pitchFamily="2" charset="0"/>
              </a:rPr>
              <a:t>Lack of personalization</a:t>
            </a:r>
            <a:endParaRPr lang="en-US" sz="110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Difficulties when reviewing those notes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D13B9F68-BB1B-4A04-9566-031EAF995831}"/>
              </a:ext>
            </a:extLst>
          </p:cNvPr>
          <p:cNvSpPr txBox="1"/>
          <p:nvPr/>
        </p:nvSpPr>
        <p:spPr>
          <a:xfrm>
            <a:off x="5782740" y="907217"/>
            <a:ext cx="156933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1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050">
                <a:solidFill>
                  <a:srgbClr val="A8DBA7"/>
                </a:solidFill>
              </a:rPr>
              <a:t>Target audience</a:t>
            </a:r>
            <a:endParaRPr lang="en-US" sz="1050">
              <a:solidFill>
                <a:srgbClr val="A8DBA7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0A08C4C-FA6C-44F2-AD77-8D1760442F22}"/>
              </a:ext>
            </a:extLst>
          </p:cNvPr>
          <p:cNvSpPr txBox="1"/>
          <p:nvPr/>
        </p:nvSpPr>
        <p:spPr>
          <a:xfrm>
            <a:off x="435708" y="1885907"/>
            <a:ext cx="89850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3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050"/>
              <a:t>Solution</a:t>
            </a:r>
            <a:endParaRPr lang="en-US" sz="105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E70A858-DE10-4695-8186-C0BD60946FFF}"/>
              </a:ext>
            </a:extLst>
          </p:cNvPr>
          <p:cNvSpPr txBox="1"/>
          <p:nvPr/>
        </p:nvSpPr>
        <p:spPr>
          <a:xfrm>
            <a:off x="1334210" y="1885907"/>
            <a:ext cx="4094590" cy="10920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20000"/>
              </a:lnSpc>
            </a:pPr>
            <a:r>
              <a:rPr lang="en-US">
                <a:latin typeface="Montserrat" panose="00000500000000000000" pitchFamily="2" charset="0"/>
              </a:rPr>
              <a:t>A hybrid-app </a:t>
            </a:r>
            <a:r>
              <a:rPr lang="vi-VN">
                <a:latin typeface="Montserrat" panose="00000500000000000000" pitchFamily="2" charset="0"/>
              </a:rPr>
              <a:t>can</a:t>
            </a:r>
            <a:r>
              <a:rPr lang="en-US">
                <a:latin typeface="Montserrat" panose="00000500000000000000" pitchFamily="2" charset="0"/>
              </a:rPr>
              <a:t>: </a:t>
            </a:r>
            <a:endParaRPr lang="vi-VN">
              <a:latin typeface="Montserrat" panose="000005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en-US">
                <a:latin typeface="Montserrat" panose="00000500000000000000" pitchFamily="2" charset="0"/>
              </a:rPr>
              <a:t>+ Read document file and take note in app</a:t>
            </a:r>
            <a:endParaRPr lang="vi-VN">
              <a:latin typeface="Montserrat" panose="00000500000000000000" pitchFamily="2" charset="0"/>
            </a:endParaRPr>
          </a:p>
          <a:p>
            <a:pPr>
              <a:lnSpc>
                <a:spcPct val="120000"/>
              </a:lnSpc>
            </a:pPr>
            <a:r>
              <a:rPr lang="en-US">
                <a:latin typeface="Montserrat" panose="00000500000000000000" pitchFamily="2" charset="0"/>
              </a:rPr>
              <a:t>+ Organize notes in a structured and coherent manner </a:t>
            </a:r>
          </a:p>
          <a:p>
            <a:pPr>
              <a:lnSpc>
                <a:spcPct val="120000"/>
              </a:lnSpc>
            </a:pPr>
            <a:r>
              <a:rPr lang="en-US">
                <a:latin typeface="Montserrat" panose="00000500000000000000" pitchFamily="2" charset="0"/>
              </a:rPr>
              <a:t>+ Create personal notebook to review, track progress and measure results</a:t>
            </a:r>
            <a:endParaRPr lang="vi-VN">
              <a:latin typeface="Montserrat" panose="00000500000000000000" pitchFamily="2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CAD228A-6D41-4B4E-A41D-AEDACD2C6E79}"/>
              </a:ext>
            </a:extLst>
          </p:cNvPr>
          <p:cNvSpPr txBox="1"/>
          <p:nvPr/>
        </p:nvSpPr>
        <p:spPr>
          <a:xfrm>
            <a:off x="435708" y="3122853"/>
            <a:ext cx="114137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2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en-US" sz="1050"/>
              <a:t>USP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3AB3B36-BA7F-4F5C-ACC3-0D475476E2E7}"/>
              </a:ext>
            </a:extLst>
          </p:cNvPr>
          <p:cNvSpPr txBox="1"/>
          <p:nvPr/>
        </p:nvSpPr>
        <p:spPr>
          <a:xfrm>
            <a:off x="1334209" y="3092489"/>
            <a:ext cx="4281787" cy="8888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2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Built-in note taking and intelligent organizing system</a:t>
            </a:r>
            <a:endParaRPr lang="vi-VN"/>
          </a:p>
          <a:p>
            <a:r>
              <a:rPr lang="en-US"/>
              <a:t>Integration with other tool</a:t>
            </a:r>
            <a:endParaRPr lang="vi-VN"/>
          </a:p>
          <a:p>
            <a:r>
              <a:rPr lang="en-US"/>
              <a:t>Less time-consuming for management</a:t>
            </a:r>
          </a:p>
          <a:p>
            <a:r>
              <a:rPr lang="en-US"/>
              <a:t>Affordable price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D3F514C-732A-4227-8C0D-32FA4AC8615F}"/>
              </a:ext>
            </a:extLst>
          </p:cNvPr>
          <p:cNvSpPr txBox="1"/>
          <p:nvPr/>
        </p:nvSpPr>
        <p:spPr>
          <a:xfrm>
            <a:off x="435709" y="4252359"/>
            <a:ext cx="795492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/>
            <a:r>
              <a:rPr lang="en-US" sz="1050" b="1">
                <a:latin typeface="Montserrat" panose="00000500000000000000" pitchFamily="2" charset="0"/>
              </a:rPr>
              <a:t>Goal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9DD6DF2-2318-480C-8A48-EBF18480775A}"/>
              </a:ext>
            </a:extLst>
          </p:cNvPr>
          <p:cNvCxnSpPr>
            <a:cxnSpLocks/>
          </p:cNvCxnSpPr>
          <p:nvPr/>
        </p:nvCxnSpPr>
        <p:spPr>
          <a:xfrm>
            <a:off x="-198783" y="4085835"/>
            <a:ext cx="92964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47121AE-C20E-429A-9342-16D5008E76B3}"/>
              </a:ext>
            </a:extLst>
          </p:cNvPr>
          <p:cNvCxnSpPr>
            <a:cxnSpLocks/>
          </p:cNvCxnSpPr>
          <p:nvPr/>
        </p:nvCxnSpPr>
        <p:spPr>
          <a:xfrm>
            <a:off x="5482069" y="989896"/>
            <a:ext cx="0" cy="1803704"/>
          </a:xfrm>
          <a:prstGeom prst="line">
            <a:avLst/>
          </a:prstGeom>
          <a:ln w="3175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22" name="Google Shape;197;p21">
            <a:extLst>
              <a:ext uri="{FF2B5EF4-FFF2-40B4-BE49-F238E27FC236}">
                <a16:creationId xmlns:a16="http://schemas.microsoft.com/office/drawing/2014/main" id="{B73C40D4-7B7A-4551-B577-2DCBA5FAB6A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252"/>
          <a:stretch/>
        </p:blipFill>
        <p:spPr>
          <a:xfrm>
            <a:off x="7739937" y="2844000"/>
            <a:ext cx="1995118" cy="2067909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1FB0E1ED-B37F-4834-916D-4FA6DCB5EF92}"/>
              </a:ext>
            </a:extLst>
          </p:cNvPr>
          <p:cNvSpPr txBox="1"/>
          <p:nvPr/>
        </p:nvSpPr>
        <p:spPr>
          <a:xfrm>
            <a:off x="5782739" y="1207300"/>
            <a:ext cx="3058859" cy="12761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defRPr sz="1100">
                <a:solidFill>
                  <a:schemeClr val="bg1"/>
                </a:solidFill>
                <a:latin typeface="Montserrat Light" panose="00000400000000000000" pitchFamily="2" charset="0"/>
              </a:defRPr>
            </a:lvl1pPr>
          </a:lstStyle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High school</a:t>
            </a:r>
            <a:r>
              <a:rPr lang="vi-VN">
                <a:latin typeface="Montserrat" panose="00000500000000000000" pitchFamily="2" charset="0"/>
              </a:rPr>
              <a:t>/</a:t>
            </a:r>
            <a:r>
              <a:rPr lang="en-US">
                <a:latin typeface="Montserrat" panose="00000500000000000000" pitchFamily="2" charset="0"/>
              </a:rPr>
              <a:t>University student</a:t>
            </a:r>
          </a:p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Office worker</a:t>
            </a:r>
          </a:p>
          <a:p>
            <a:pPr>
              <a:lnSpc>
                <a:spcPct val="130000"/>
              </a:lnSpc>
            </a:pPr>
            <a:r>
              <a:rPr lang="en-US">
                <a:latin typeface="Montserrat" panose="00000500000000000000" pitchFamily="2" charset="0"/>
              </a:rPr>
              <a:t>Learner</a:t>
            </a:r>
          </a:p>
          <a:p>
            <a:pPr>
              <a:lnSpc>
                <a:spcPct val="165000"/>
              </a:lnSpc>
            </a:pPr>
            <a:r>
              <a:rPr lang="en-US">
                <a:latin typeface="Montserrat" panose="00000500000000000000" pitchFamily="2" charset="0"/>
              </a:rPr>
              <a:t>Age: Gen Z – Gen Y</a:t>
            </a:r>
          </a:p>
          <a:p>
            <a:pPr>
              <a:lnSpc>
                <a:spcPct val="165000"/>
              </a:lnSpc>
            </a:pPr>
            <a:r>
              <a:rPr lang="en-US">
                <a:latin typeface="Montserrat" panose="00000500000000000000" pitchFamily="2" charset="0"/>
              </a:rPr>
              <a:t>Hobbies: learning, reading, researching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C6C778-46A4-4549-A0B7-30AAA8F178AE}"/>
              </a:ext>
            </a:extLst>
          </p:cNvPr>
          <p:cNvSpPr txBox="1"/>
          <p:nvPr/>
        </p:nvSpPr>
        <p:spPr>
          <a:xfrm>
            <a:off x="1334210" y="4238178"/>
            <a:ext cx="4981786" cy="6857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2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r>
              <a:rPr lang="en-US"/>
              <a:t>Positively impact people's behavior and study habits</a:t>
            </a:r>
          </a:p>
          <a:p>
            <a:r>
              <a:rPr lang="en-US"/>
              <a:t>Improve individual’s productivity, make learning effortless</a:t>
            </a:r>
          </a:p>
          <a:p>
            <a:r>
              <a:rPr lang="en-US"/>
              <a:t>Become top effective working and learning solution-providers</a:t>
            </a:r>
          </a:p>
        </p:txBody>
      </p:sp>
    </p:spTree>
    <p:extLst>
      <p:ext uri="{BB962C8B-B14F-4D97-AF65-F5344CB8AC3E}">
        <p14:creationId xmlns:p14="http://schemas.microsoft.com/office/powerpoint/2010/main" val="1136760462"/>
      </p:ext>
    </p:extLst>
  </p:cSld>
  <p:clrMapOvr>
    <a:masterClrMapping/>
  </p:clrMapOvr>
  <p:transition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raphic 60">
            <a:extLst>
              <a:ext uri="{FF2B5EF4-FFF2-40B4-BE49-F238E27FC236}">
                <a16:creationId xmlns:a16="http://schemas.microsoft.com/office/drawing/2014/main" id="{4779F721-6E32-3470-DDD5-A28A0523D0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-1799739" y="3801212"/>
            <a:ext cx="3879034" cy="2195073"/>
          </a:xfrm>
          <a:prstGeom prst="flowChartDecision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167427"/>
            <a:ext cx="2288141" cy="446217"/>
          </a:xfrm>
          <a:prstGeom prst="rect">
            <a:avLst/>
          </a:prstGeom>
          <a:noFill/>
          <a:ln w="12700"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261668"/>
            <a:ext cx="222480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47936F"/>
                </a:solidFill>
                <a:latin typeface="Montserrat Medium" pitchFamily="2" charset="0"/>
                <a:ea typeface="Lato Light"/>
                <a:cs typeface="Lato Light"/>
              </a:rPr>
              <a:t>Introduc</a:t>
            </a:r>
            <a:r>
              <a:rPr lang="vi-VN">
                <a:solidFill>
                  <a:srgbClr val="47936F"/>
                </a:solidFill>
                <a:latin typeface="Montserrat Medium" pitchFamily="2" charset="0"/>
                <a:ea typeface="Lato Light"/>
                <a:cs typeface="Lato Light"/>
              </a:rPr>
              <a:t>e </a:t>
            </a:r>
            <a:r>
              <a:rPr lang="en-US">
                <a:solidFill>
                  <a:srgbClr val="47936F"/>
                </a:solidFill>
                <a:latin typeface="Montserrat Medium" pitchFamily="2" charset="0"/>
                <a:ea typeface="Lato Light"/>
                <a:cs typeface="Lato Light"/>
              </a:rPr>
              <a:t>O</a:t>
            </a:r>
            <a:r>
              <a:rPr lang="vi-VN">
                <a:solidFill>
                  <a:srgbClr val="47936F"/>
                </a:solidFill>
                <a:latin typeface="Montserrat Medium" pitchFamily="2" charset="0"/>
                <a:ea typeface="Lato Light"/>
                <a:cs typeface="Lato Light"/>
              </a:rPr>
              <a:t>ur </a:t>
            </a:r>
            <a:r>
              <a:rPr lang="en-US">
                <a:solidFill>
                  <a:srgbClr val="47936F"/>
                </a:solidFill>
                <a:latin typeface="Montserrat Medium" pitchFamily="2" charset="0"/>
                <a:ea typeface="Lato Light"/>
                <a:cs typeface="Lato Light"/>
              </a:rPr>
              <a:t>S</a:t>
            </a:r>
            <a:r>
              <a:rPr lang="vi-VN">
                <a:solidFill>
                  <a:srgbClr val="47936F"/>
                </a:solidFill>
                <a:latin typeface="Montserrat Medium" pitchFamily="2" charset="0"/>
                <a:ea typeface="Lato Light"/>
                <a:cs typeface="Lato Light"/>
              </a:rPr>
              <a:t>tartup</a:t>
            </a:r>
            <a:endParaRPr lang="en-US">
              <a:solidFill>
                <a:srgbClr val="47936F"/>
              </a:solidFill>
              <a:latin typeface="Montserrat Medium" panose="00000600000000000000" pitchFamily="2" charset="0"/>
            </a:endParaRPr>
          </a:p>
        </p:txBody>
      </p:sp>
      <p:sp>
        <p:nvSpPr>
          <p:cNvPr id="32" name="Google Shape;163;p19">
            <a:extLst>
              <a:ext uri="{FF2B5EF4-FFF2-40B4-BE49-F238E27FC236}">
                <a16:creationId xmlns:a16="http://schemas.microsoft.com/office/drawing/2014/main" id="{9AB28B4A-1A86-4029-B3BA-128F36B1A862}"/>
              </a:ext>
            </a:extLst>
          </p:cNvPr>
          <p:cNvSpPr txBox="1">
            <a:spLocks/>
          </p:cNvSpPr>
          <p:nvPr/>
        </p:nvSpPr>
        <p:spPr>
          <a:xfrm>
            <a:off x="1684307" y="2003728"/>
            <a:ext cx="288769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30000"/>
              </a:lnSpc>
            </a:pPr>
            <a:r>
              <a:rPr lang="en-US">
                <a:solidFill>
                  <a:srgbClr val="22262D"/>
                </a:solidFill>
                <a:latin typeface="Montserrat Medium" pitchFamily="2" charset="0"/>
              </a:rPr>
              <a:t>Knowledge at your fingertips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3B2761C-07E1-3120-EFB6-0C25F9D42145}"/>
              </a:ext>
            </a:extLst>
          </p:cNvPr>
          <p:cNvGrpSpPr/>
          <p:nvPr/>
        </p:nvGrpSpPr>
        <p:grpSpPr>
          <a:xfrm>
            <a:off x="1786540" y="833736"/>
            <a:ext cx="2381480" cy="369332"/>
            <a:chOff x="491320" y="203656"/>
            <a:chExt cx="2236640" cy="369332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6DB5A8-70E5-BFCE-058F-31FE35488190}"/>
                </a:ext>
              </a:extLst>
            </p:cNvPr>
            <p:cNvSpPr txBox="1"/>
            <p:nvPr/>
          </p:nvSpPr>
          <p:spPr>
            <a:xfrm>
              <a:off x="783889" y="203656"/>
              <a:ext cx="194407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1">
                  <a:solidFill>
                    <a:schemeClr val="bg2">
                      <a:lumMod val="75000"/>
                      <a:lumOff val="25000"/>
                    </a:schemeClr>
                  </a:solidFill>
                  <a:latin typeface="Montserrat" panose="00000500000000000000" pitchFamily="2" charset="0"/>
                </a:rPr>
                <a:t>Dolphin</a:t>
              </a:r>
              <a:r>
                <a:rPr lang="en-US" sz="1800" b="1">
                  <a:solidFill>
                    <a:srgbClr val="77BE9C"/>
                  </a:solidFill>
                  <a:latin typeface="Montserrat" panose="00000500000000000000" pitchFamily="2" charset="0"/>
                </a:rPr>
                <a:t>Group</a:t>
              </a:r>
              <a:endParaRPr lang="en-US" sz="2000" b="1">
                <a:solidFill>
                  <a:srgbClr val="77BE9C"/>
                </a:solidFill>
                <a:latin typeface="Montserrat" panose="00000500000000000000" pitchFamily="2" charset="0"/>
              </a:endParaRPr>
            </a:p>
          </p:txBody>
        </p:sp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D1E3AEF6-4BA5-1805-46B4-71035D4EE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91320" y="281046"/>
              <a:ext cx="292569" cy="214551"/>
            </a:xfrm>
            <a:prstGeom prst="rect">
              <a:avLst/>
            </a:prstGeom>
          </p:spPr>
        </p:pic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8CD9B346-85D7-03CF-B1C5-C88D1CDC9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304" y="1113556"/>
            <a:ext cx="716449" cy="1381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92EFB42-D868-FEB7-BB41-AFE47AC9A942}"/>
              </a:ext>
            </a:extLst>
          </p:cNvPr>
          <p:cNvSpPr txBox="1"/>
          <p:nvPr/>
        </p:nvSpPr>
        <p:spPr>
          <a:xfrm>
            <a:off x="395718" y="1446704"/>
            <a:ext cx="11887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pPr algn="l"/>
            <a:r>
              <a:rPr lang="vi-VN" sz="1400">
                <a:solidFill>
                  <a:srgbClr val="707D94"/>
                </a:solidFill>
                <a:latin typeface="Montserrat" panose="00000500000000000000" pitchFamily="2" charset="0"/>
              </a:rPr>
              <a:t>Product</a:t>
            </a:r>
            <a:endParaRPr lang="en-US" sz="1400">
              <a:solidFill>
                <a:srgbClr val="707D94"/>
              </a:solidFill>
              <a:latin typeface="Montserrat" panose="00000500000000000000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6BDC527-AB04-74AC-5371-580CAE5895DD}"/>
              </a:ext>
            </a:extLst>
          </p:cNvPr>
          <p:cNvSpPr txBox="1"/>
          <p:nvPr/>
        </p:nvSpPr>
        <p:spPr>
          <a:xfrm>
            <a:off x="395720" y="895292"/>
            <a:ext cx="11887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1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400" b="0">
                <a:solidFill>
                  <a:srgbClr val="707D94"/>
                </a:solidFill>
              </a:rPr>
              <a:t>Brand</a:t>
            </a:r>
            <a:endParaRPr lang="en-US" sz="1400" b="0">
              <a:solidFill>
                <a:srgbClr val="707D94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A4C6592-B762-ACB3-FC51-036F1C26932D}"/>
              </a:ext>
            </a:extLst>
          </p:cNvPr>
          <p:cNvSpPr txBox="1"/>
          <p:nvPr/>
        </p:nvSpPr>
        <p:spPr>
          <a:xfrm>
            <a:off x="395720" y="2009485"/>
            <a:ext cx="11887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3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400" b="0">
                <a:solidFill>
                  <a:srgbClr val="707D94"/>
                </a:solidFill>
              </a:rPr>
              <a:t>Tagline</a:t>
            </a:r>
            <a:endParaRPr lang="en-US" sz="1400" b="0">
              <a:solidFill>
                <a:srgbClr val="707D94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F4C1E2-7E06-B77A-C3FE-B5F03998E4AF}"/>
              </a:ext>
            </a:extLst>
          </p:cNvPr>
          <p:cNvSpPr txBox="1"/>
          <p:nvPr/>
        </p:nvSpPr>
        <p:spPr>
          <a:xfrm>
            <a:off x="395720" y="2565541"/>
            <a:ext cx="1188720" cy="246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3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en-US" sz="1400" b="0">
                <a:solidFill>
                  <a:srgbClr val="707D94"/>
                </a:solidFill>
              </a:rPr>
              <a:t>Criteria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A6D0265-B4D8-BFEF-391B-A64E1EAC2C1E}"/>
              </a:ext>
            </a:extLst>
          </p:cNvPr>
          <p:cNvSpPr txBox="1"/>
          <p:nvPr/>
        </p:nvSpPr>
        <p:spPr>
          <a:xfrm>
            <a:off x="6292307" y="2639938"/>
            <a:ext cx="2592932" cy="4308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>
                <a:solidFill>
                  <a:srgbClr val="77BE9C"/>
                </a:solidFill>
                <a:latin typeface="Montserrat Medium" pitchFamily="2" charset="0"/>
                <a:ea typeface="Lato Light"/>
                <a:cs typeface="Lato Light"/>
              </a:defRPr>
            </a:lvl1pPr>
          </a:lstStyle>
          <a:p>
            <a:r>
              <a:rPr lang="vi-VN" sz="1100">
                <a:solidFill>
                  <a:srgbClr val="47936F"/>
                </a:solidFill>
              </a:rPr>
              <a:t>G</a:t>
            </a:r>
            <a:r>
              <a:rPr lang="en-US" sz="1100">
                <a:solidFill>
                  <a:srgbClr val="47936F"/>
                </a:solidFill>
              </a:rPr>
              <a:t>od of the knowledge, </a:t>
            </a:r>
            <a:br>
              <a:rPr lang="vi-VN" sz="1100">
                <a:solidFill>
                  <a:srgbClr val="47936F"/>
                </a:solidFill>
              </a:rPr>
            </a:br>
            <a:r>
              <a:rPr lang="en-US" sz="1100">
                <a:solidFill>
                  <a:srgbClr val="47936F"/>
                </a:solidFill>
              </a:rPr>
              <a:t>writing in Egyptian mythology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DE342DA-AE6B-C7BD-0596-77952EB4FBD6}"/>
              </a:ext>
            </a:extLst>
          </p:cNvPr>
          <p:cNvSpPr txBox="1"/>
          <p:nvPr/>
        </p:nvSpPr>
        <p:spPr>
          <a:xfrm>
            <a:off x="1688238" y="2542553"/>
            <a:ext cx="3856256" cy="29219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rgbClr val="22262D"/>
                </a:solidFill>
                <a:latin typeface="Montserrat Medium" pitchFamily="2" charset="0"/>
              </a:defRPr>
            </a:lvl1pPr>
          </a:lstStyle>
          <a:p>
            <a:r>
              <a:rPr lang="vi-VN"/>
              <a:t>L</a:t>
            </a:r>
            <a:r>
              <a:rPr lang="en-US"/>
              <a:t>ean, </a:t>
            </a:r>
            <a:r>
              <a:rPr lang="vi-VN"/>
              <a:t>R</a:t>
            </a:r>
            <a:r>
              <a:rPr lang="en-US"/>
              <a:t>apid, </a:t>
            </a:r>
            <a:r>
              <a:rPr lang="vi-VN"/>
              <a:t>P</a:t>
            </a:r>
            <a:r>
              <a:rPr lang="en-US"/>
              <a:t>ersonalized, </a:t>
            </a:r>
            <a:r>
              <a:rPr lang="vi-VN"/>
              <a:t>C</a:t>
            </a:r>
            <a:r>
              <a:rPr lang="en-US"/>
              <a:t>onvenient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21203D6-5362-01B2-4532-DC55C048B552}"/>
              </a:ext>
            </a:extLst>
          </p:cNvPr>
          <p:cNvSpPr txBox="1"/>
          <p:nvPr/>
        </p:nvSpPr>
        <p:spPr>
          <a:xfrm>
            <a:off x="1322640" y="3749101"/>
            <a:ext cx="6498720" cy="1022145"/>
          </a:xfrm>
          <a:prstGeom prst="rect">
            <a:avLst/>
          </a:prstGeom>
          <a:ln w="12700">
            <a:solidFill>
              <a:srgbClr val="77BE9C"/>
            </a:solidFill>
            <a:prstDash val="dash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rgbClr val="22262D"/>
                </a:solidFill>
                <a:latin typeface="Montserrat Medium" pitchFamily="2" charset="0"/>
              </a:defRPr>
            </a:lvl1pPr>
          </a:lstStyle>
          <a:p>
            <a:r>
              <a:rPr lang="en-US">
                <a:latin typeface="Montserrat" pitchFamily="2" charset="0"/>
              </a:rPr>
              <a:t>Tetu is a </a:t>
            </a:r>
            <a:r>
              <a:rPr lang="en-US" b="1">
                <a:solidFill>
                  <a:srgbClr val="47936F"/>
                </a:solidFill>
                <a:latin typeface="Montserrat" pitchFamily="2" charset="0"/>
              </a:rPr>
              <a:t>comprehensive learning </a:t>
            </a:r>
            <a:r>
              <a:rPr lang="vi-VN" b="1">
                <a:solidFill>
                  <a:srgbClr val="47936F"/>
                </a:solidFill>
                <a:latin typeface="Montserrat" pitchFamily="2" charset="0"/>
              </a:rPr>
              <a:t>tool</a:t>
            </a:r>
            <a:r>
              <a:rPr lang="en-US" b="1">
                <a:solidFill>
                  <a:srgbClr val="47936F"/>
                </a:solidFill>
                <a:latin typeface="Montserrat" pitchFamily="2" charset="0"/>
              </a:rPr>
              <a:t> </a:t>
            </a:r>
            <a:r>
              <a:rPr lang="en-US">
                <a:latin typeface="Montserrat" pitchFamily="2" charset="0"/>
              </a:rPr>
              <a:t>that caters to individuals of all ages and backgrounds.</a:t>
            </a:r>
            <a:r>
              <a:rPr lang="vi-VN">
                <a:latin typeface="Montserrat" pitchFamily="2" charset="0"/>
              </a:rPr>
              <a:t> </a:t>
            </a:r>
            <a:r>
              <a:rPr lang="en-US">
                <a:latin typeface="Montserrat" pitchFamily="2" charset="0"/>
              </a:rPr>
              <a:t>With its innovative technology and engaging content, Tetu aims to </a:t>
            </a:r>
            <a:r>
              <a:rPr lang="en-US" b="1">
                <a:solidFill>
                  <a:srgbClr val="47936F"/>
                </a:solidFill>
                <a:latin typeface="Montserrat" pitchFamily="2" charset="0"/>
              </a:rPr>
              <a:t>transform the learning experience for its users</a:t>
            </a:r>
            <a:r>
              <a:rPr lang="en-US">
                <a:latin typeface="Montserrat" pitchFamily="2" charset="0"/>
              </a:rPr>
              <a:t>.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7CEE721-32AB-07CC-2076-D132E44F740A}"/>
              </a:ext>
            </a:extLst>
          </p:cNvPr>
          <p:cNvSpPr txBox="1"/>
          <p:nvPr/>
        </p:nvSpPr>
        <p:spPr>
          <a:xfrm>
            <a:off x="395718" y="3136246"/>
            <a:ext cx="1188720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 b="1">
                <a:solidFill>
                  <a:schemeClr val="accent3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l"/>
            <a:r>
              <a:rPr lang="vi-VN" sz="1400" b="0">
                <a:solidFill>
                  <a:srgbClr val="707D94"/>
                </a:solidFill>
              </a:rPr>
              <a:t>Strategy</a:t>
            </a:r>
            <a:endParaRPr lang="en-US" sz="1400" b="0">
              <a:solidFill>
                <a:srgbClr val="707D94"/>
              </a:solidFill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83280AF-0B91-CA03-CF85-B38ED2E15CE4}"/>
              </a:ext>
            </a:extLst>
          </p:cNvPr>
          <p:cNvSpPr txBox="1"/>
          <p:nvPr/>
        </p:nvSpPr>
        <p:spPr>
          <a:xfrm>
            <a:off x="1684307" y="3113052"/>
            <a:ext cx="3886712" cy="29260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>
                <a:solidFill>
                  <a:srgbClr val="22262D"/>
                </a:solidFill>
                <a:latin typeface="Montserrat Medium" pitchFamily="2" charset="0"/>
              </a:defRPr>
            </a:lvl1pPr>
          </a:lstStyle>
          <a:p>
            <a:r>
              <a:rPr lang="vi-VN"/>
              <a:t>Customer-centric</a:t>
            </a:r>
            <a:endParaRPr lang="en-US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004420CD-71D2-A1B1-96EC-B9076538A8A3}"/>
              </a:ext>
            </a:extLst>
          </p:cNvPr>
          <p:cNvCxnSpPr/>
          <p:nvPr/>
        </p:nvCxnSpPr>
        <p:spPr>
          <a:xfrm>
            <a:off x="5918400" y="833736"/>
            <a:ext cx="0" cy="2571924"/>
          </a:xfrm>
          <a:prstGeom prst="line">
            <a:avLst/>
          </a:prstGeom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aphic 59">
            <a:extLst>
              <a:ext uri="{FF2B5EF4-FFF2-40B4-BE49-F238E27FC236}">
                <a16:creationId xmlns:a16="http://schemas.microsoft.com/office/drawing/2014/main" id="{011EFE54-DD38-94E4-7035-AE70ADB0B2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id="{ED9F7EB0-E4EF-924A-6F21-0559E5878B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0892" y="4523962"/>
            <a:ext cx="312708" cy="172216"/>
          </a:xfrm>
          <a:prstGeom prst="rect">
            <a:avLst/>
          </a:prstGeom>
        </p:spPr>
      </p:pic>
      <p:grpSp>
        <p:nvGrpSpPr>
          <p:cNvPr id="63" name="Google Shape;334;p24">
            <a:extLst>
              <a:ext uri="{FF2B5EF4-FFF2-40B4-BE49-F238E27FC236}">
                <a16:creationId xmlns:a16="http://schemas.microsoft.com/office/drawing/2014/main" id="{8964E4F5-DF76-4A98-D544-6373639129F2}"/>
              </a:ext>
            </a:extLst>
          </p:cNvPr>
          <p:cNvGrpSpPr/>
          <p:nvPr/>
        </p:nvGrpSpPr>
        <p:grpSpPr>
          <a:xfrm rot="21231266">
            <a:off x="7633641" y="3581048"/>
            <a:ext cx="305452" cy="336102"/>
            <a:chOff x="1939725" y="950400"/>
            <a:chExt cx="3481525" cy="3830875"/>
          </a:xfrm>
        </p:grpSpPr>
        <p:sp>
          <p:nvSpPr>
            <p:cNvPr id="2048" name="Google Shape;335;p24">
              <a:extLst>
                <a:ext uri="{FF2B5EF4-FFF2-40B4-BE49-F238E27FC236}">
                  <a16:creationId xmlns:a16="http://schemas.microsoft.com/office/drawing/2014/main" id="{43A76927-F533-5357-0695-EC191664B418}"/>
                </a:ext>
              </a:extLst>
            </p:cNvPr>
            <p:cNvSpPr/>
            <p:nvPr/>
          </p:nvSpPr>
          <p:spPr>
            <a:xfrm>
              <a:off x="3361950" y="4408650"/>
              <a:ext cx="636700" cy="372625"/>
            </a:xfrm>
            <a:custGeom>
              <a:avLst/>
              <a:gdLst/>
              <a:ahLst/>
              <a:cxnLst/>
              <a:rect l="l" t="t" r="r" b="b"/>
              <a:pathLst>
                <a:path w="25468" h="14905" extrusionOk="0">
                  <a:moveTo>
                    <a:pt x="1" y="0"/>
                  </a:moveTo>
                  <a:lnTo>
                    <a:pt x="1" y="2171"/>
                  </a:lnTo>
                  <a:cubicBezTo>
                    <a:pt x="1" y="9197"/>
                    <a:pt x="5708" y="14905"/>
                    <a:pt x="12734" y="14905"/>
                  </a:cubicBezTo>
                  <a:cubicBezTo>
                    <a:pt x="19775" y="14905"/>
                    <a:pt x="25467" y="9197"/>
                    <a:pt x="25467" y="2171"/>
                  </a:cubicBezTo>
                  <a:lnTo>
                    <a:pt x="25467" y="0"/>
                  </a:ln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336;p24">
              <a:extLst>
                <a:ext uri="{FF2B5EF4-FFF2-40B4-BE49-F238E27FC236}">
                  <a16:creationId xmlns:a16="http://schemas.microsoft.com/office/drawing/2014/main" id="{0E463B63-D4E4-D47D-3209-8968CE351825}"/>
                </a:ext>
              </a:extLst>
            </p:cNvPr>
            <p:cNvSpPr/>
            <p:nvPr/>
          </p:nvSpPr>
          <p:spPr>
            <a:xfrm>
              <a:off x="3074650" y="3652550"/>
              <a:ext cx="1211700" cy="942625"/>
            </a:xfrm>
            <a:custGeom>
              <a:avLst/>
              <a:gdLst/>
              <a:ahLst/>
              <a:cxnLst/>
              <a:rect l="l" t="t" r="r" b="b"/>
              <a:pathLst>
                <a:path w="48468" h="37705" extrusionOk="0">
                  <a:moveTo>
                    <a:pt x="0" y="0"/>
                  </a:moveTo>
                  <a:lnTo>
                    <a:pt x="0" y="23373"/>
                  </a:lnTo>
                  <a:cubicBezTo>
                    <a:pt x="0" y="31283"/>
                    <a:pt x="10857" y="37704"/>
                    <a:pt x="24226" y="37704"/>
                  </a:cubicBezTo>
                  <a:cubicBezTo>
                    <a:pt x="37611" y="37704"/>
                    <a:pt x="48467" y="31283"/>
                    <a:pt x="48467" y="23373"/>
                  </a:cubicBezTo>
                  <a:lnTo>
                    <a:pt x="48467" y="0"/>
                  </a:lnTo>
                  <a:close/>
                </a:path>
              </a:pathLst>
            </a:custGeom>
            <a:solidFill>
              <a:srgbClr val="9BB9B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337;p24">
              <a:extLst>
                <a:ext uri="{FF2B5EF4-FFF2-40B4-BE49-F238E27FC236}">
                  <a16:creationId xmlns:a16="http://schemas.microsoft.com/office/drawing/2014/main" id="{87B70C0B-E69A-1FB1-CF47-04EF0D36BAB9}"/>
                </a:ext>
              </a:extLst>
            </p:cNvPr>
            <p:cNvSpPr/>
            <p:nvPr/>
          </p:nvSpPr>
          <p:spPr>
            <a:xfrm>
              <a:off x="3074650" y="4041850"/>
              <a:ext cx="1211700" cy="553325"/>
            </a:xfrm>
            <a:custGeom>
              <a:avLst/>
              <a:gdLst/>
              <a:ahLst/>
              <a:cxnLst/>
              <a:rect l="l" t="t" r="r" b="b"/>
              <a:pathLst>
                <a:path w="48468" h="22133" extrusionOk="0">
                  <a:moveTo>
                    <a:pt x="0" y="0"/>
                  </a:moveTo>
                  <a:lnTo>
                    <a:pt x="0" y="7801"/>
                  </a:lnTo>
                  <a:cubicBezTo>
                    <a:pt x="0" y="15711"/>
                    <a:pt x="10857" y="22132"/>
                    <a:pt x="24226" y="22132"/>
                  </a:cubicBezTo>
                  <a:cubicBezTo>
                    <a:pt x="37611" y="22132"/>
                    <a:pt x="48467" y="15711"/>
                    <a:pt x="48467" y="7801"/>
                  </a:cubicBezTo>
                  <a:lnTo>
                    <a:pt x="48467" y="0"/>
                  </a:lnTo>
                  <a:cubicBezTo>
                    <a:pt x="48467" y="7910"/>
                    <a:pt x="37611" y="14331"/>
                    <a:pt x="24226" y="14331"/>
                  </a:cubicBezTo>
                  <a:cubicBezTo>
                    <a:pt x="10841" y="14331"/>
                    <a:pt x="0" y="7910"/>
                    <a:pt x="0" y="0"/>
                  </a:cubicBezTo>
                  <a:close/>
                </a:path>
              </a:pathLst>
            </a:custGeom>
            <a:solidFill>
              <a:srgbClr val="D2D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338;p24">
              <a:extLst>
                <a:ext uri="{FF2B5EF4-FFF2-40B4-BE49-F238E27FC236}">
                  <a16:creationId xmlns:a16="http://schemas.microsoft.com/office/drawing/2014/main" id="{FADDFBAF-C7EC-7770-6E3E-250B9E4D222C}"/>
                </a:ext>
              </a:extLst>
            </p:cNvPr>
            <p:cNvSpPr/>
            <p:nvPr/>
          </p:nvSpPr>
          <p:spPr>
            <a:xfrm>
              <a:off x="3074650" y="3652550"/>
              <a:ext cx="1211700" cy="552950"/>
            </a:xfrm>
            <a:custGeom>
              <a:avLst/>
              <a:gdLst/>
              <a:ahLst/>
              <a:cxnLst/>
              <a:rect l="l" t="t" r="r" b="b"/>
              <a:pathLst>
                <a:path w="48468" h="22118" extrusionOk="0">
                  <a:moveTo>
                    <a:pt x="0" y="0"/>
                  </a:moveTo>
                  <a:lnTo>
                    <a:pt x="0" y="7802"/>
                  </a:lnTo>
                  <a:cubicBezTo>
                    <a:pt x="0" y="15712"/>
                    <a:pt x="10857" y="22117"/>
                    <a:pt x="24226" y="22117"/>
                  </a:cubicBezTo>
                  <a:cubicBezTo>
                    <a:pt x="37611" y="22117"/>
                    <a:pt x="48467" y="15712"/>
                    <a:pt x="48467" y="7802"/>
                  </a:cubicBezTo>
                  <a:lnTo>
                    <a:pt x="48467" y="0"/>
                  </a:lnTo>
                  <a:cubicBezTo>
                    <a:pt x="48467" y="7926"/>
                    <a:pt x="37611" y="14331"/>
                    <a:pt x="24226" y="14331"/>
                  </a:cubicBezTo>
                  <a:cubicBezTo>
                    <a:pt x="10841" y="14331"/>
                    <a:pt x="0" y="7926"/>
                    <a:pt x="0" y="0"/>
                  </a:cubicBezTo>
                  <a:close/>
                </a:path>
              </a:pathLst>
            </a:custGeom>
            <a:solidFill>
              <a:srgbClr val="D2DF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339;p24">
              <a:extLst>
                <a:ext uri="{FF2B5EF4-FFF2-40B4-BE49-F238E27FC236}">
                  <a16:creationId xmlns:a16="http://schemas.microsoft.com/office/drawing/2014/main" id="{9F9191B9-C6FC-FB77-3357-1C0D893A2C3C}"/>
                </a:ext>
              </a:extLst>
            </p:cNvPr>
            <p:cNvSpPr/>
            <p:nvPr/>
          </p:nvSpPr>
          <p:spPr>
            <a:xfrm>
              <a:off x="2606250" y="1615375"/>
              <a:ext cx="2148475" cy="2395475"/>
            </a:xfrm>
            <a:custGeom>
              <a:avLst/>
              <a:gdLst/>
              <a:ahLst/>
              <a:cxnLst/>
              <a:rect l="l" t="t" r="r" b="b"/>
              <a:pathLst>
                <a:path w="85939" h="95819" extrusionOk="0">
                  <a:moveTo>
                    <a:pt x="42962" y="0"/>
                  </a:moveTo>
                  <a:cubicBezTo>
                    <a:pt x="19232" y="0"/>
                    <a:pt x="1" y="19232"/>
                    <a:pt x="1" y="42962"/>
                  </a:cubicBezTo>
                  <a:cubicBezTo>
                    <a:pt x="1" y="57153"/>
                    <a:pt x="7011" y="70429"/>
                    <a:pt x="18736" y="78432"/>
                  </a:cubicBezTo>
                  <a:lnTo>
                    <a:pt x="18736" y="81487"/>
                  </a:lnTo>
                  <a:cubicBezTo>
                    <a:pt x="18736" y="89413"/>
                    <a:pt x="29593" y="95818"/>
                    <a:pt x="42962" y="95818"/>
                  </a:cubicBezTo>
                  <a:cubicBezTo>
                    <a:pt x="56347" y="95818"/>
                    <a:pt x="67203" y="89413"/>
                    <a:pt x="67203" y="81487"/>
                  </a:cubicBezTo>
                  <a:lnTo>
                    <a:pt x="67203" y="78432"/>
                  </a:lnTo>
                  <a:cubicBezTo>
                    <a:pt x="78929" y="70445"/>
                    <a:pt x="85939" y="57153"/>
                    <a:pt x="85923" y="42962"/>
                  </a:cubicBezTo>
                  <a:cubicBezTo>
                    <a:pt x="85923" y="19232"/>
                    <a:pt x="66692" y="0"/>
                    <a:pt x="42962" y="0"/>
                  </a:cubicBezTo>
                  <a:close/>
                </a:path>
              </a:pathLst>
            </a:custGeom>
            <a:solidFill>
              <a:srgbClr val="BAD3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340;p24">
              <a:extLst>
                <a:ext uri="{FF2B5EF4-FFF2-40B4-BE49-F238E27FC236}">
                  <a16:creationId xmlns:a16="http://schemas.microsoft.com/office/drawing/2014/main" id="{33420BCE-22B6-30F6-02F9-FDCA7C07E3A2}"/>
                </a:ext>
              </a:extLst>
            </p:cNvPr>
            <p:cNvSpPr/>
            <p:nvPr/>
          </p:nvSpPr>
          <p:spPr>
            <a:xfrm>
              <a:off x="3074650" y="3294275"/>
              <a:ext cx="1211700" cy="716575"/>
            </a:xfrm>
            <a:custGeom>
              <a:avLst/>
              <a:gdLst/>
              <a:ahLst/>
              <a:cxnLst/>
              <a:rect l="l" t="t" r="r" b="b"/>
              <a:pathLst>
                <a:path w="48468" h="28663" extrusionOk="0">
                  <a:moveTo>
                    <a:pt x="24226" y="1"/>
                  </a:moveTo>
                  <a:cubicBezTo>
                    <a:pt x="10857" y="1"/>
                    <a:pt x="0" y="6422"/>
                    <a:pt x="0" y="14331"/>
                  </a:cubicBezTo>
                  <a:cubicBezTo>
                    <a:pt x="0" y="22257"/>
                    <a:pt x="10857" y="28662"/>
                    <a:pt x="24226" y="28662"/>
                  </a:cubicBezTo>
                  <a:cubicBezTo>
                    <a:pt x="37611" y="28662"/>
                    <a:pt x="48467" y="22257"/>
                    <a:pt x="48467" y="14331"/>
                  </a:cubicBezTo>
                  <a:cubicBezTo>
                    <a:pt x="48467" y="6422"/>
                    <a:pt x="37611" y="1"/>
                    <a:pt x="24226" y="1"/>
                  </a:cubicBezTo>
                  <a:close/>
                </a:path>
              </a:pathLst>
            </a:custGeom>
            <a:solidFill>
              <a:srgbClr val="D6E5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341;p24">
              <a:extLst>
                <a:ext uri="{FF2B5EF4-FFF2-40B4-BE49-F238E27FC236}">
                  <a16:creationId xmlns:a16="http://schemas.microsoft.com/office/drawing/2014/main" id="{E6FCA927-3E84-C76B-8533-8213065791A0}"/>
                </a:ext>
              </a:extLst>
            </p:cNvPr>
            <p:cNvSpPr/>
            <p:nvPr/>
          </p:nvSpPr>
          <p:spPr>
            <a:xfrm>
              <a:off x="3232450" y="2028600"/>
              <a:ext cx="895325" cy="1674775"/>
            </a:xfrm>
            <a:custGeom>
              <a:avLst/>
              <a:gdLst/>
              <a:ahLst/>
              <a:cxnLst/>
              <a:rect l="l" t="t" r="r" b="b"/>
              <a:pathLst>
                <a:path w="35813" h="66991" extrusionOk="0">
                  <a:moveTo>
                    <a:pt x="15827" y="0"/>
                  </a:moveTo>
                  <a:cubicBezTo>
                    <a:pt x="15545" y="0"/>
                    <a:pt x="15232" y="89"/>
                    <a:pt x="14905" y="283"/>
                  </a:cubicBezTo>
                  <a:cubicBezTo>
                    <a:pt x="13618" y="1028"/>
                    <a:pt x="12532" y="3029"/>
                    <a:pt x="12532" y="4750"/>
                  </a:cubicBezTo>
                  <a:lnTo>
                    <a:pt x="12532" y="6255"/>
                  </a:lnTo>
                  <a:cubicBezTo>
                    <a:pt x="5786" y="10876"/>
                    <a:pt x="1195" y="18864"/>
                    <a:pt x="1195" y="26557"/>
                  </a:cubicBezTo>
                  <a:cubicBezTo>
                    <a:pt x="1195" y="30713"/>
                    <a:pt x="2172" y="33226"/>
                    <a:pt x="4142" y="34436"/>
                  </a:cubicBezTo>
                  <a:cubicBezTo>
                    <a:pt x="4142" y="34436"/>
                    <a:pt x="11198" y="38902"/>
                    <a:pt x="12749" y="39166"/>
                  </a:cubicBezTo>
                  <a:lnTo>
                    <a:pt x="12749" y="48890"/>
                  </a:lnTo>
                  <a:cubicBezTo>
                    <a:pt x="11428" y="49333"/>
                    <a:pt x="10200" y="49535"/>
                    <a:pt x="9020" y="49535"/>
                  </a:cubicBezTo>
                  <a:cubicBezTo>
                    <a:pt x="7554" y="49535"/>
                    <a:pt x="6163" y="49223"/>
                    <a:pt x="4762" y="48673"/>
                  </a:cubicBezTo>
                  <a:cubicBezTo>
                    <a:pt x="4581" y="48594"/>
                    <a:pt x="4381" y="48554"/>
                    <a:pt x="4169" y="48554"/>
                  </a:cubicBezTo>
                  <a:cubicBezTo>
                    <a:pt x="3800" y="48554"/>
                    <a:pt x="3392" y="48675"/>
                    <a:pt x="2978" y="48921"/>
                  </a:cubicBezTo>
                  <a:cubicBezTo>
                    <a:pt x="1303" y="49883"/>
                    <a:pt x="1" y="52365"/>
                    <a:pt x="1" y="54598"/>
                  </a:cubicBezTo>
                  <a:cubicBezTo>
                    <a:pt x="1" y="55653"/>
                    <a:pt x="280" y="56382"/>
                    <a:pt x="761" y="56816"/>
                  </a:cubicBezTo>
                  <a:cubicBezTo>
                    <a:pt x="761" y="56816"/>
                    <a:pt x="7786" y="61128"/>
                    <a:pt x="8515" y="61298"/>
                  </a:cubicBezTo>
                  <a:cubicBezTo>
                    <a:pt x="9880" y="61779"/>
                    <a:pt x="11307" y="62027"/>
                    <a:pt x="12749" y="62043"/>
                  </a:cubicBezTo>
                  <a:cubicBezTo>
                    <a:pt x="12873" y="62384"/>
                    <a:pt x="13137" y="62663"/>
                    <a:pt x="13463" y="62818"/>
                  </a:cubicBezTo>
                  <a:cubicBezTo>
                    <a:pt x="13463" y="62818"/>
                    <a:pt x="20411" y="66851"/>
                    <a:pt x="20489" y="66882"/>
                  </a:cubicBezTo>
                  <a:cubicBezTo>
                    <a:pt x="20644" y="66953"/>
                    <a:pt x="20815" y="66990"/>
                    <a:pt x="20998" y="66990"/>
                  </a:cubicBezTo>
                  <a:cubicBezTo>
                    <a:pt x="21291" y="66990"/>
                    <a:pt x="21613" y="66896"/>
                    <a:pt x="21947" y="66695"/>
                  </a:cubicBezTo>
                  <a:cubicBezTo>
                    <a:pt x="23249" y="65951"/>
                    <a:pt x="24273" y="63981"/>
                    <a:pt x="24273" y="62260"/>
                  </a:cubicBezTo>
                  <a:lnTo>
                    <a:pt x="24273" y="57964"/>
                  </a:lnTo>
                  <a:cubicBezTo>
                    <a:pt x="31144" y="53140"/>
                    <a:pt x="35781" y="45199"/>
                    <a:pt x="35781" y="37289"/>
                  </a:cubicBezTo>
                  <a:cubicBezTo>
                    <a:pt x="35812" y="33489"/>
                    <a:pt x="34959" y="30992"/>
                    <a:pt x="33098" y="29674"/>
                  </a:cubicBezTo>
                  <a:lnTo>
                    <a:pt x="33082" y="29674"/>
                  </a:lnTo>
                  <a:cubicBezTo>
                    <a:pt x="32819" y="29472"/>
                    <a:pt x="26103" y="25642"/>
                    <a:pt x="26103" y="25642"/>
                  </a:cubicBezTo>
                  <a:cubicBezTo>
                    <a:pt x="25498" y="25207"/>
                    <a:pt x="24816" y="24897"/>
                    <a:pt x="24087" y="24727"/>
                  </a:cubicBezTo>
                  <a:lnTo>
                    <a:pt x="24087" y="15390"/>
                  </a:lnTo>
                  <a:cubicBezTo>
                    <a:pt x="25025" y="15149"/>
                    <a:pt x="25989" y="15029"/>
                    <a:pt x="26954" y="15029"/>
                  </a:cubicBezTo>
                  <a:cubicBezTo>
                    <a:pt x="27854" y="15029"/>
                    <a:pt x="28756" y="15134"/>
                    <a:pt x="29639" y="15343"/>
                  </a:cubicBezTo>
                  <a:cubicBezTo>
                    <a:pt x="29792" y="15377"/>
                    <a:pt x="29948" y="15394"/>
                    <a:pt x="30103" y="15394"/>
                  </a:cubicBezTo>
                  <a:cubicBezTo>
                    <a:pt x="30513" y="15394"/>
                    <a:pt x="30919" y="15278"/>
                    <a:pt x="31268" y="15064"/>
                  </a:cubicBezTo>
                  <a:cubicBezTo>
                    <a:pt x="32927" y="14087"/>
                    <a:pt x="34292" y="11590"/>
                    <a:pt x="34292" y="9357"/>
                  </a:cubicBezTo>
                  <a:cubicBezTo>
                    <a:pt x="34292" y="8209"/>
                    <a:pt x="33951" y="7542"/>
                    <a:pt x="33486" y="7185"/>
                  </a:cubicBezTo>
                  <a:lnTo>
                    <a:pt x="26305" y="3013"/>
                  </a:lnTo>
                  <a:cubicBezTo>
                    <a:pt x="26088" y="2889"/>
                    <a:pt x="25855" y="2796"/>
                    <a:pt x="25607" y="2749"/>
                  </a:cubicBezTo>
                  <a:cubicBezTo>
                    <a:pt x="24674" y="2510"/>
                    <a:pt x="23716" y="2387"/>
                    <a:pt x="22756" y="2387"/>
                  </a:cubicBezTo>
                  <a:cubicBezTo>
                    <a:pt x="22039" y="2387"/>
                    <a:pt x="21322" y="2455"/>
                    <a:pt x="20613" y="2594"/>
                  </a:cubicBezTo>
                  <a:lnTo>
                    <a:pt x="16410" y="144"/>
                  </a:lnTo>
                  <a:cubicBezTo>
                    <a:pt x="16236" y="51"/>
                    <a:pt x="16040" y="0"/>
                    <a:pt x="15827" y="0"/>
                  </a:cubicBez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342;p24">
              <a:extLst>
                <a:ext uri="{FF2B5EF4-FFF2-40B4-BE49-F238E27FC236}">
                  <a16:creationId xmlns:a16="http://schemas.microsoft.com/office/drawing/2014/main" id="{221BB328-EE65-360A-F490-006C717D3358}"/>
                </a:ext>
              </a:extLst>
            </p:cNvPr>
            <p:cNvSpPr/>
            <p:nvPr/>
          </p:nvSpPr>
          <p:spPr>
            <a:xfrm>
              <a:off x="3409250" y="2130975"/>
              <a:ext cx="718525" cy="1573000"/>
            </a:xfrm>
            <a:custGeom>
              <a:avLst/>
              <a:gdLst/>
              <a:ahLst/>
              <a:cxnLst/>
              <a:rect l="l" t="t" r="r" b="b"/>
              <a:pathLst>
                <a:path w="28741" h="62920" extrusionOk="0">
                  <a:moveTo>
                    <a:pt x="12750" y="13327"/>
                  </a:moveTo>
                  <a:lnTo>
                    <a:pt x="12750" y="26075"/>
                  </a:lnTo>
                  <a:cubicBezTo>
                    <a:pt x="12089" y="26169"/>
                    <a:pt x="11507" y="26216"/>
                    <a:pt x="10996" y="26216"/>
                  </a:cubicBezTo>
                  <a:cubicBezTo>
                    <a:pt x="8293" y="26216"/>
                    <a:pt x="7570" y="24912"/>
                    <a:pt x="7570" y="22369"/>
                  </a:cubicBezTo>
                  <a:cubicBezTo>
                    <a:pt x="7570" y="19205"/>
                    <a:pt x="9307" y="15762"/>
                    <a:pt x="12750" y="13327"/>
                  </a:cubicBezTo>
                  <a:close/>
                  <a:moveTo>
                    <a:pt x="18910" y="33441"/>
                  </a:moveTo>
                  <a:cubicBezTo>
                    <a:pt x="21548" y="33441"/>
                    <a:pt x="22366" y="34761"/>
                    <a:pt x="22366" y="37366"/>
                  </a:cubicBezTo>
                  <a:cubicBezTo>
                    <a:pt x="22366" y="40825"/>
                    <a:pt x="20473" y="44222"/>
                    <a:pt x="17015" y="46719"/>
                  </a:cubicBezTo>
                  <a:lnTo>
                    <a:pt x="17015" y="33613"/>
                  </a:lnTo>
                  <a:cubicBezTo>
                    <a:pt x="17732" y="33498"/>
                    <a:pt x="18361" y="33441"/>
                    <a:pt x="18910" y="33441"/>
                  </a:cubicBezTo>
                  <a:close/>
                  <a:moveTo>
                    <a:pt x="15843" y="0"/>
                  </a:moveTo>
                  <a:cubicBezTo>
                    <a:pt x="15558" y="0"/>
                    <a:pt x="15241" y="91"/>
                    <a:pt x="14906" y="283"/>
                  </a:cubicBezTo>
                  <a:cubicBezTo>
                    <a:pt x="13618" y="1027"/>
                    <a:pt x="12533" y="3013"/>
                    <a:pt x="12533" y="4750"/>
                  </a:cubicBezTo>
                  <a:lnTo>
                    <a:pt x="12533" y="6254"/>
                  </a:lnTo>
                  <a:cubicBezTo>
                    <a:pt x="5786" y="10876"/>
                    <a:pt x="1195" y="18848"/>
                    <a:pt x="1195" y="26556"/>
                  </a:cubicBezTo>
                  <a:cubicBezTo>
                    <a:pt x="1195" y="32821"/>
                    <a:pt x="3380" y="35354"/>
                    <a:pt x="7990" y="35354"/>
                  </a:cubicBezTo>
                  <a:cubicBezTo>
                    <a:pt x="9360" y="35354"/>
                    <a:pt x="10945" y="35130"/>
                    <a:pt x="12750" y="34714"/>
                  </a:cubicBezTo>
                  <a:lnTo>
                    <a:pt x="12750" y="48906"/>
                  </a:lnTo>
                  <a:cubicBezTo>
                    <a:pt x="11424" y="49350"/>
                    <a:pt x="10192" y="49552"/>
                    <a:pt x="9008" y="49552"/>
                  </a:cubicBezTo>
                  <a:cubicBezTo>
                    <a:pt x="7546" y="49552"/>
                    <a:pt x="6159" y="49244"/>
                    <a:pt x="4762" y="48704"/>
                  </a:cubicBezTo>
                  <a:cubicBezTo>
                    <a:pt x="4580" y="48619"/>
                    <a:pt x="4380" y="48577"/>
                    <a:pt x="4166" y="48577"/>
                  </a:cubicBezTo>
                  <a:cubicBezTo>
                    <a:pt x="3798" y="48577"/>
                    <a:pt x="3391" y="48701"/>
                    <a:pt x="2979" y="48937"/>
                  </a:cubicBezTo>
                  <a:cubicBezTo>
                    <a:pt x="1304" y="49898"/>
                    <a:pt x="1" y="52380"/>
                    <a:pt x="1" y="54613"/>
                  </a:cubicBezTo>
                  <a:cubicBezTo>
                    <a:pt x="1" y="56117"/>
                    <a:pt x="544" y="56955"/>
                    <a:pt x="1474" y="57219"/>
                  </a:cubicBezTo>
                  <a:cubicBezTo>
                    <a:pt x="2846" y="57717"/>
                    <a:pt x="4293" y="57972"/>
                    <a:pt x="5808" y="57972"/>
                  </a:cubicBezTo>
                  <a:cubicBezTo>
                    <a:pt x="7924" y="57972"/>
                    <a:pt x="10173" y="57474"/>
                    <a:pt x="12533" y="56443"/>
                  </a:cubicBezTo>
                  <a:lnTo>
                    <a:pt x="12533" y="60910"/>
                  </a:lnTo>
                  <a:cubicBezTo>
                    <a:pt x="12533" y="62181"/>
                    <a:pt x="13124" y="62919"/>
                    <a:pt x="13952" y="62919"/>
                  </a:cubicBezTo>
                  <a:cubicBezTo>
                    <a:pt x="14245" y="62919"/>
                    <a:pt x="14569" y="62826"/>
                    <a:pt x="14906" y="62632"/>
                  </a:cubicBezTo>
                  <a:cubicBezTo>
                    <a:pt x="16208" y="61872"/>
                    <a:pt x="17232" y="59917"/>
                    <a:pt x="17232" y="58196"/>
                  </a:cubicBezTo>
                  <a:lnTo>
                    <a:pt x="17232" y="53869"/>
                  </a:lnTo>
                  <a:cubicBezTo>
                    <a:pt x="24103" y="49045"/>
                    <a:pt x="28740" y="41120"/>
                    <a:pt x="28740" y="33194"/>
                  </a:cubicBezTo>
                  <a:cubicBezTo>
                    <a:pt x="28740" y="27220"/>
                    <a:pt x="26626" y="24454"/>
                    <a:pt x="21837" y="24454"/>
                  </a:cubicBezTo>
                  <a:cubicBezTo>
                    <a:pt x="20461" y="24454"/>
                    <a:pt x="18863" y="24683"/>
                    <a:pt x="17030" y="25129"/>
                  </a:cubicBezTo>
                  <a:lnTo>
                    <a:pt x="17030" y="11310"/>
                  </a:lnTo>
                  <a:cubicBezTo>
                    <a:pt x="17969" y="11070"/>
                    <a:pt x="18932" y="10949"/>
                    <a:pt x="19897" y="10949"/>
                  </a:cubicBezTo>
                  <a:cubicBezTo>
                    <a:pt x="20798" y="10949"/>
                    <a:pt x="21699" y="11054"/>
                    <a:pt x="22583" y="11264"/>
                  </a:cubicBezTo>
                  <a:cubicBezTo>
                    <a:pt x="22732" y="11293"/>
                    <a:pt x="22881" y="11307"/>
                    <a:pt x="23031" y="11307"/>
                  </a:cubicBezTo>
                  <a:cubicBezTo>
                    <a:pt x="23441" y="11307"/>
                    <a:pt x="23847" y="11197"/>
                    <a:pt x="24211" y="10969"/>
                  </a:cubicBezTo>
                  <a:cubicBezTo>
                    <a:pt x="25871" y="10007"/>
                    <a:pt x="27236" y="7510"/>
                    <a:pt x="27236" y="5277"/>
                  </a:cubicBezTo>
                  <a:cubicBezTo>
                    <a:pt x="27236" y="3540"/>
                    <a:pt x="26476" y="2904"/>
                    <a:pt x="25607" y="2749"/>
                  </a:cubicBezTo>
                  <a:cubicBezTo>
                    <a:pt x="24703" y="2512"/>
                    <a:pt x="23770" y="2386"/>
                    <a:pt x="22795" y="2386"/>
                  </a:cubicBezTo>
                  <a:cubicBezTo>
                    <a:pt x="21093" y="2386"/>
                    <a:pt x="19263" y="2770"/>
                    <a:pt x="17232" y="3618"/>
                  </a:cubicBezTo>
                  <a:lnTo>
                    <a:pt x="17232" y="2036"/>
                  </a:lnTo>
                  <a:cubicBezTo>
                    <a:pt x="17232" y="757"/>
                    <a:pt x="16668" y="0"/>
                    <a:pt x="15843" y="0"/>
                  </a:cubicBezTo>
                  <a:close/>
                </a:path>
              </a:pathLst>
            </a:custGeom>
            <a:solidFill>
              <a:srgbClr val="81AF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343;p24">
              <a:extLst>
                <a:ext uri="{FF2B5EF4-FFF2-40B4-BE49-F238E27FC236}">
                  <a16:creationId xmlns:a16="http://schemas.microsoft.com/office/drawing/2014/main" id="{F72E7405-5AF3-B9C9-86E6-CAFF6CB94F1F}"/>
                </a:ext>
              </a:extLst>
            </p:cNvPr>
            <p:cNvSpPr/>
            <p:nvPr/>
          </p:nvSpPr>
          <p:spPr>
            <a:xfrm>
              <a:off x="3580250" y="950400"/>
              <a:ext cx="200100" cy="483525"/>
            </a:xfrm>
            <a:custGeom>
              <a:avLst/>
              <a:gdLst/>
              <a:ahLst/>
              <a:cxnLst/>
              <a:rect l="l" t="t" r="r" b="b"/>
              <a:pathLst>
                <a:path w="8004" h="19341" extrusionOk="0">
                  <a:moveTo>
                    <a:pt x="4002" y="0"/>
                  </a:moveTo>
                  <a:cubicBezTo>
                    <a:pt x="1800" y="0"/>
                    <a:pt x="1" y="1799"/>
                    <a:pt x="1" y="4017"/>
                  </a:cubicBezTo>
                  <a:lnTo>
                    <a:pt x="1" y="15339"/>
                  </a:lnTo>
                  <a:cubicBezTo>
                    <a:pt x="1" y="17557"/>
                    <a:pt x="1800" y="19341"/>
                    <a:pt x="4002" y="19341"/>
                  </a:cubicBezTo>
                  <a:cubicBezTo>
                    <a:pt x="6220" y="19341"/>
                    <a:pt x="8004" y="17557"/>
                    <a:pt x="8004" y="15339"/>
                  </a:cubicBezTo>
                  <a:lnTo>
                    <a:pt x="8004" y="4017"/>
                  </a:lnTo>
                  <a:cubicBezTo>
                    <a:pt x="8004" y="1799"/>
                    <a:pt x="6220" y="0"/>
                    <a:pt x="4002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344;p24">
              <a:extLst>
                <a:ext uri="{FF2B5EF4-FFF2-40B4-BE49-F238E27FC236}">
                  <a16:creationId xmlns:a16="http://schemas.microsoft.com/office/drawing/2014/main" id="{7E32B6B6-BF01-97C2-ABDF-B2241D0C96A8}"/>
                </a:ext>
              </a:extLst>
            </p:cNvPr>
            <p:cNvSpPr/>
            <p:nvPr/>
          </p:nvSpPr>
          <p:spPr>
            <a:xfrm>
              <a:off x="2410450" y="1431275"/>
              <a:ext cx="419950" cy="400375"/>
            </a:xfrm>
            <a:custGeom>
              <a:avLst/>
              <a:gdLst/>
              <a:ahLst/>
              <a:cxnLst/>
              <a:rect l="l" t="t" r="r" b="b"/>
              <a:pathLst>
                <a:path w="16798" h="16015" extrusionOk="0">
                  <a:moveTo>
                    <a:pt x="4390" y="1"/>
                  </a:moveTo>
                  <a:cubicBezTo>
                    <a:pt x="3362" y="1"/>
                    <a:pt x="2335" y="392"/>
                    <a:pt x="1551" y="1176"/>
                  </a:cubicBezTo>
                  <a:cubicBezTo>
                    <a:pt x="0" y="2742"/>
                    <a:pt x="0" y="5270"/>
                    <a:pt x="1567" y="6837"/>
                  </a:cubicBezTo>
                  <a:lnTo>
                    <a:pt x="9570" y="14840"/>
                  </a:lnTo>
                  <a:cubicBezTo>
                    <a:pt x="10353" y="15623"/>
                    <a:pt x="11377" y="16015"/>
                    <a:pt x="12400" y="16015"/>
                  </a:cubicBezTo>
                  <a:cubicBezTo>
                    <a:pt x="13424" y="16015"/>
                    <a:pt x="14447" y="15623"/>
                    <a:pt x="15231" y="14840"/>
                  </a:cubicBezTo>
                  <a:cubicBezTo>
                    <a:pt x="16797" y="13273"/>
                    <a:pt x="16797" y="10745"/>
                    <a:pt x="15231" y="9179"/>
                  </a:cubicBezTo>
                  <a:lnTo>
                    <a:pt x="7228" y="1176"/>
                  </a:lnTo>
                  <a:cubicBezTo>
                    <a:pt x="6445" y="392"/>
                    <a:pt x="5417" y="1"/>
                    <a:pt x="4390" y="1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345;p24">
              <a:extLst>
                <a:ext uri="{FF2B5EF4-FFF2-40B4-BE49-F238E27FC236}">
                  <a16:creationId xmlns:a16="http://schemas.microsoft.com/office/drawing/2014/main" id="{E8EF3A66-2C6B-9DEC-CA9F-97DBA089684D}"/>
                </a:ext>
              </a:extLst>
            </p:cNvPr>
            <p:cNvSpPr/>
            <p:nvPr/>
          </p:nvSpPr>
          <p:spPr>
            <a:xfrm>
              <a:off x="1939725" y="2591300"/>
              <a:ext cx="483550" cy="200100"/>
            </a:xfrm>
            <a:custGeom>
              <a:avLst/>
              <a:gdLst/>
              <a:ahLst/>
              <a:cxnLst/>
              <a:rect l="l" t="t" r="r" b="b"/>
              <a:pathLst>
                <a:path w="19342" h="8004" extrusionOk="0">
                  <a:moveTo>
                    <a:pt x="4018" y="1"/>
                  </a:moveTo>
                  <a:cubicBezTo>
                    <a:pt x="1800" y="1"/>
                    <a:pt x="1" y="1784"/>
                    <a:pt x="1" y="4002"/>
                  </a:cubicBezTo>
                  <a:cubicBezTo>
                    <a:pt x="1" y="6220"/>
                    <a:pt x="1800" y="8004"/>
                    <a:pt x="4018" y="8004"/>
                  </a:cubicBezTo>
                  <a:lnTo>
                    <a:pt x="15340" y="8004"/>
                  </a:lnTo>
                  <a:cubicBezTo>
                    <a:pt x="17542" y="8004"/>
                    <a:pt x="19341" y="6220"/>
                    <a:pt x="19341" y="4002"/>
                  </a:cubicBezTo>
                  <a:cubicBezTo>
                    <a:pt x="19341" y="1784"/>
                    <a:pt x="17542" y="1"/>
                    <a:pt x="15340" y="1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346;p24">
              <a:extLst>
                <a:ext uri="{FF2B5EF4-FFF2-40B4-BE49-F238E27FC236}">
                  <a16:creationId xmlns:a16="http://schemas.microsoft.com/office/drawing/2014/main" id="{A67D0602-3623-352D-978E-A52786E8E8C1}"/>
                </a:ext>
              </a:extLst>
            </p:cNvPr>
            <p:cNvSpPr/>
            <p:nvPr/>
          </p:nvSpPr>
          <p:spPr>
            <a:xfrm>
              <a:off x="2410825" y="3551050"/>
              <a:ext cx="419950" cy="400375"/>
            </a:xfrm>
            <a:custGeom>
              <a:avLst/>
              <a:gdLst/>
              <a:ahLst/>
              <a:cxnLst/>
              <a:rect l="l" t="t" r="r" b="b"/>
              <a:pathLst>
                <a:path w="16798" h="16015" extrusionOk="0">
                  <a:moveTo>
                    <a:pt x="12401" y="1"/>
                  </a:moveTo>
                  <a:cubicBezTo>
                    <a:pt x="11377" y="1"/>
                    <a:pt x="10353" y="392"/>
                    <a:pt x="9570" y="1176"/>
                  </a:cubicBezTo>
                  <a:lnTo>
                    <a:pt x="1552" y="9179"/>
                  </a:lnTo>
                  <a:cubicBezTo>
                    <a:pt x="1" y="10745"/>
                    <a:pt x="1" y="13289"/>
                    <a:pt x="1552" y="14840"/>
                  </a:cubicBezTo>
                  <a:cubicBezTo>
                    <a:pt x="2335" y="15623"/>
                    <a:pt x="3363" y="16014"/>
                    <a:pt x="4390" y="16014"/>
                  </a:cubicBezTo>
                  <a:cubicBezTo>
                    <a:pt x="5418" y="16014"/>
                    <a:pt x="6445" y="15623"/>
                    <a:pt x="7228" y="14840"/>
                  </a:cubicBezTo>
                  <a:lnTo>
                    <a:pt x="15231" y="6837"/>
                  </a:lnTo>
                  <a:cubicBezTo>
                    <a:pt x="16798" y="5270"/>
                    <a:pt x="16798" y="2742"/>
                    <a:pt x="15231" y="1176"/>
                  </a:cubicBezTo>
                  <a:cubicBezTo>
                    <a:pt x="14448" y="392"/>
                    <a:pt x="13424" y="1"/>
                    <a:pt x="12401" y="1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347;p24">
              <a:extLst>
                <a:ext uri="{FF2B5EF4-FFF2-40B4-BE49-F238E27FC236}">
                  <a16:creationId xmlns:a16="http://schemas.microsoft.com/office/drawing/2014/main" id="{0BBB5443-3DF2-49D9-F098-2E71C9C8128A}"/>
                </a:ext>
              </a:extLst>
            </p:cNvPr>
            <p:cNvSpPr/>
            <p:nvPr/>
          </p:nvSpPr>
          <p:spPr>
            <a:xfrm>
              <a:off x="4530600" y="3550675"/>
              <a:ext cx="419950" cy="400750"/>
            </a:xfrm>
            <a:custGeom>
              <a:avLst/>
              <a:gdLst/>
              <a:ahLst/>
              <a:cxnLst/>
              <a:rect l="l" t="t" r="r" b="b"/>
              <a:pathLst>
                <a:path w="16798" h="16030" extrusionOk="0">
                  <a:moveTo>
                    <a:pt x="4397" y="0"/>
                  </a:moveTo>
                  <a:cubicBezTo>
                    <a:pt x="3374" y="0"/>
                    <a:pt x="2350" y="392"/>
                    <a:pt x="1567" y="1175"/>
                  </a:cubicBezTo>
                  <a:cubicBezTo>
                    <a:pt x="0" y="2742"/>
                    <a:pt x="0" y="5270"/>
                    <a:pt x="1567" y="6836"/>
                  </a:cubicBezTo>
                  <a:lnTo>
                    <a:pt x="9570" y="14855"/>
                  </a:lnTo>
                  <a:cubicBezTo>
                    <a:pt x="10353" y="15638"/>
                    <a:pt x="11377" y="16029"/>
                    <a:pt x="12400" y="16029"/>
                  </a:cubicBezTo>
                  <a:cubicBezTo>
                    <a:pt x="13424" y="16029"/>
                    <a:pt x="14448" y="15638"/>
                    <a:pt x="15231" y="14855"/>
                  </a:cubicBezTo>
                  <a:cubicBezTo>
                    <a:pt x="16797" y="13288"/>
                    <a:pt x="16797" y="10745"/>
                    <a:pt x="15231" y="9194"/>
                  </a:cubicBezTo>
                  <a:lnTo>
                    <a:pt x="7228" y="1175"/>
                  </a:lnTo>
                  <a:cubicBezTo>
                    <a:pt x="6445" y="392"/>
                    <a:pt x="5421" y="0"/>
                    <a:pt x="4397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348;p24">
              <a:extLst>
                <a:ext uri="{FF2B5EF4-FFF2-40B4-BE49-F238E27FC236}">
                  <a16:creationId xmlns:a16="http://schemas.microsoft.com/office/drawing/2014/main" id="{F5C99A2C-A862-701B-24F8-A10526B384B2}"/>
                </a:ext>
              </a:extLst>
            </p:cNvPr>
            <p:cNvSpPr/>
            <p:nvPr/>
          </p:nvSpPr>
          <p:spPr>
            <a:xfrm>
              <a:off x="4937725" y="2590925"/>
              <a:ext cx="483525" cy="200475"/>
            </a:xfrm>
            <a:custGeom>
              <a:avLst/>
              <a:gdLst/>
              <a:ahLst/>
              <a:cxnLst/>
              <a:rect l="l" t="t" r="r" b="b"/>
              <a:pathLst>
                <a:path w="19341" h="8019" extrusionOk="0">
                  <a:moveTo>
                    <a:pt x="4002" y="0"/>
                  </a:moveTo>
                  <a:cubicBezTo>
                    <a:pt x="1800" y="0"/>
                    <a:pt x="0" y="1799"/>
                    <a:pt x="0" y="4002"/>
                  </a:cubicBezTo>
                  <a:cubicBezTo>
                    <a:pt x="0" y="6220"/>
                    <a:pt x="1800" y="8019"/>
                    <a:pt x="4002" y="8019"/>
                  </a:cubicBezTo>
                  <a:lnTo>
                    <a:pt x="15339" y="8019"/>
                  </a:lnTo>
                  <a:cubicBezTo>
                    <a:pt x="17557" y="8019"/>
                    <a:pt x="19341" y="6220"/>
                    <a:pt x="19341" y="4002"/>
                  </a:cubicBezTo>
                  <a:cubicBezTo>
                    <a:pt x="19341" y="1799"/>
                    <a:pt x="17557" y="0"/>
                    <a:pt x="15339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349;p24">
              <a:extLst>
                <a:ext uri="{FF2B5EF4-FFF2-40B4-BE49-F238E27FC236}">
                  <a16:creationId xmlns:a16="http://schemas.microsoft.com/office/drawing/2014/main" id="{4A3DBD1E-CC74-28B7-1E4A-A2054ADE5AD1}"/>
                </a:ext>
              </a:extLst>
            </p:cNvPr>
            <p:cNvSpPr/>
            <p:nvPr/>
          </p:nvSpPr>
          <p:spPr>
            <a:xfrm>
              <a:off x="4530200" y="1430900"/>
              <a:ext cx="419950" cy="400450"/>
            </a:xfrm>
            <a:custGeom>
              <a:avLst/>
              <a:gdLst/>
              <a:ahLst/>
              <a:cxnLst/>
              <a:rect l="l" t="t" r="r" b="b"/>
              <a:pathLst>
                <a:path w="16798" h="16018" extrusionOk="0">
                  <a:moveTo>
                    <a:pt x="12411" y="0"/>
                  </a:moveTo>
                  <a:cubicBezTo>
                    <a:pt x="11385" y="0"/>
                    <a:pt x="10361" y="392"/>
                    <a:pt x="9586" y="1175"/>
                  </a:cubicBezTo>
                  <a:lnTo>
                    <a:pt x="1567" y="9194"/>
                  </a:lnTo>
                  <a:cubicBezTo>
                    <a:pt x="1" y="10745"/>
                    <a:pt x="1" y="13288"/>
                    <a:pt x="1567" y="14855"/>
                  </a:cubicBezTo>
                  <a:cubicBezTo>
                    <a:pt x="2351" y="15630"/>
                    <a:pt x="3374" y="16018"/>
                    <a:pt x="4398" y="16018"/>
                  </a:cubicBezTo>
                  <a:cubicBezTo>
                    <a:pt x="5422" y="16018"/>
                    <a:pt x="6445" y="15630"/>
                    <a:pt x="7228" y="14855"/>
                  </a:cubicBezTo>
                  <a:lnTo>
                    <a:pt x="15247" y="6836"/>
                  </a:lnTo>
                  <a:cubicBezTo>
                    <a:pt x="16798" y="5270"/>
                    <a:pt x="16798" y="2742"/>
                    <a:pt x="15247" y="1175"/>
                  </a:cubicBezTo>
                  <a:cubicBezTo>
                    <a:pt x="14464" y="392"/>
                    <a:pt x="13436" y="0"/>
                    <a:pt x="12411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27AD153D-9E22-FB14-5A3F-040AC8154A4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86540" y="1395078"/>
            <a:ext cx="979623" cy="333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30789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40" grpId="0"/>
      <p:bldP spid="43" grpId="0"/>
      <p:bldP spid="44" grpId="0"/>
      <p:bldP spid="45" grpId="0"/>
      <p:bldP spid="47" grpId="0"/>
      <p:bldP spid="49" grpId="0"/>
      <p:bldP spid="52" grpId="0" animBg="1"/>
      <p:bldP spid="54" grpId="0"/>
      <p:bldP spid="5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raphic 75">
            <a:extLst>
              <a:ext uri="{FF2B5EF4-FFF2-40B4-BE49-F238E27FC236}">
                <a16:creationId xmlns:a16="http://schemas.microsoft.com/office/drawing/2014/main" id="{5E386D4C-4FB9-0D77-869C-662C002411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6470" t="24967" r="10011" b="24494"/>
          <a:stretch/>
        </p:blipFill>
        <p:spPr>
          <a:xfrm>
            <a:off x="-1875645" y="3949770"/>
            <a:ext cx="3504893" cy="1983353"/>
          </a:xfrm>
          <a:prstGeom prst="flowChartDecision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E820F23C-9B7A-559E-6C20-959D112C790A}"/>
              </a:ext>
            </a:extLst>
          </p:cNvPr>
          <p:cNvGrpSpPr/>
          <p:nvPr/>
        </p:nvGrpSpPr>
        <p:grpSpPr>
          <a:xfrm>
            <a:off x="-63342" y="4242972"/>
            <a:ext cx="1340324" cy="1362696"/>
            <a:chOff x="-121921" y="3341831"/>
            <a:chExt cx="2416970" cy="2457313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2633B53C-D556-0839-00D7-0246B615531A}"/>
                </a:ext>
              </a:extLst>
            </p:cNvPr>
            <p:cNvGrpSpPr/>
            <p:nvPr/>
          </p:nvGrpSpPr>
          <p:grpSpPr>
            <a:xfrm>
              <a:off x="-121921" y="3341831"/>
              <a:ext cx="2416970" cy="2457313"/>
              <a:chOff x="4525088" y="843664"/>
              <a:chExt cx="4151980" cy="4221284"/>
            </a:xfrm>
          </p:grpSpPr>
          <p:cxnSp>
            <p:nvCxnSpPr>
              <p:cNvPr id="73" name="Google Shape;363;p25">
                <a:extLst>
                  <a:ext uri="{FF2B5EF4-FFF2-40B4-BE49-F238E27FC236}">
                    <a16:creationId xmlns:a16="http://schemas.microsoft.com/office/drawing/2014/main" id="{3AA4792E-AC68-09DE-1B98-026CCD88D0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25088" y="843664"/>
                <a:ext cx="2590086" cy="1509162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4" name="Google Shape;364;p25">
                <a:extLst>
                  <a:ext uri="{FF2B5EF4-FFF2-40B4-BE49-F238E27FC236}">
                    <a16:creationId xmlns:a16="http://schemas.microsoft.com/office/drawing/2014/main" id="{DDBEFC72-FF52-34BA-2338-0B1D63D630BC}"/>
                  </a:ext>
                </a:extLst>
              </p:cNvPr>
              <p:cNvCxnSpPr/>
              <p:nvPr/>
            </p:nvCxnSpPr>
            <p:spPr>
              <a:xfrm flipH="1">
                <a:off x="5362575" y="2362200"/>
                <a:ext cx="1638300" cy="924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75" name="Google Shape;365;p25">
                <a:extLst>
                  <a:ext uri="{FF2B5EF4-FFF2-40B4-BE49-F238E27FC236}">
                    <a16:creationId xmlns:a16="http://schemas.microsoft.com/office/drawing/2014/main" id="{D6BEDD8A-C4D2-3CB4-9446-6D3E748062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10175" y="3057525"/>
                <a:ext cx="3466893" cy="2007423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98F99F82-7A64-275E-E8F5-36DDEAE6E988}"/>
                </a:ext>
              </a:extLst>
            </p:cNvPr>
            <p:cNvGrpSpPr/>
            <p:nvPr/>
          </p:nvGrpSpPr>
          <p:grpSpPr>
            <a:xfrm>
              <a:off x="344457" y="3470310"/>
              <a:ext cx="444559" cy="442238"/>
              <a:chOff x="5329501" y="1152010"/>
              <a:chExt cx="825414" cy="821105"/>
            </a:xfrm>
          </p:grpSpPr>
          <p:sp>
            <p:nvSpPr>
              <p:cNvPr id="69" name="Google Shape;389;p25">
                <a:extLst>
                  <a:ext uri="{FF2B5EF4-FFF2-40B4-BE49-F238E27FC236}">
                    <a16:creationId xmlns:a16="http://schemas.microsoft.com/office/drawing/2014/main" id="{FC57D820-5B5D-1831-AF6F-24110C0F37AC}"/>
                  </a:ext>
                </a:extLst>
              </p:cNvPr>
              <p:cNvSpPr/>
              <p:nvPr/>
            </p:nvSpPr>
            <p:spPr>
              <a:xfrm>
                <a:off x="5714365" y="1152010"/>
                <a:ext cx="55686" cy="32312"/>
              </a:xfrm>
              <a:custGeom>
                <a:avLst/>
                <a:gdLst/>
                <a:ahLst/>
                <a:cxnLst/>
                <a:rect l="l" t="t" r="r" b="b"/>
                <a:pathLst>
                  <a:path w="3476" h="2017" extrusionOk="0">
                    <a:moveTo>
                      <a:pt x="1728" y="0"/>
                    </a:moveTo>
                    <a:lnTo>
                      <a:pt x="0" y="1018"/>
                    </a:lnTo>
                    <a:lnTo>
                      <a:pt x="1748" y="2016"/>
                    </a:lnTo>
                    <a:lnTo>
                      <a:pt x="3476" y="1018"/>
                    </a:lnTo>
                    <a:lnTo>
                      <a:pt x="1728" y="0"/>
                    </a:lnTo>
                    <a:close/>
                  </a:path>
                </a:pathLst>
              </a:custGeom>
              <a:solidFill>
                <a:srgbClr val="D0F0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390;p25">
                <a:extLst>
                  <a:ext uri="{FF2B5EF4-FFF2-40B4-BE49-F238E27FC236}">
                    <a16:creationId xmlns:a16="http://schemas.microsoft.com/office/drawing/2014/main" id="{6219A00F-07C7-6026-ABE7-2BCA579A2066}"/>
                  </a:ext>
                </a:extLst>
              </p:cNvPr>
              <p:cNvSpPr/>
              <p:nvPr/>
            </p:nvSpPr>
            <p:spPr>
              <a:xfrm>
                <a:off x="5742048" y="1168302"/>
                <a:ext cx="412867" cy="804813"/>
              </a:xfrm>
              <a:custGeom>
                <a:avLst/>
                <a:gdLst/>
                <a:ahLst/>
                <a:cxnLst/>
                <a:rect l="l" t="t" r="r" b="b"/>
                <a:pathLst>
                  <a:path w="25772" h="50238" extrusionOk="0">
                    <a:moveTo>
                      <a:pt x="1748" y="1"/>
                    </a:moveTo>
                    <a:lnTo>
                      <a:pt x="0" y="999"/>
                    </a:lnTo>
                    <a:lnTo>
                      <a:pt x="0" y="50237"/>
                    </a:lnTo>
                    <a:lnTo>
                      <a:pt x="25772" y="35412"/>
                    </a:lnTo>
                    <a:lnTo>
                      <a:pt x="1748" y="1"/>
                    </a:lnTo>
                    <a:close/>
                  </a:path>
                </a:pathLst>
              </a:custGeom>
              <a:solidFill>
                <a:srgbClr val="A3CEA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391;p25">
                <a:extLst>
                  <a:ext uri="{FF2B5EF4-FFF2-40B4-BE49-F238E27FC236}">
                    <a16:creationId xmlns:a16="http://schemas.microsoft.com/office/drawing/2014/main" id="{B95F1675-2A0F-9C44-F51B-C23748F7E26E}"/>
                  </a:ext>
                </a:extLst>
              </p:cNvPr>
              <p:cNvSpPr/>
              <p:nvPr/>
            </p:nvSpPr>
            <p:spPr>
              <a:xfrm>
                <a:off x="5329501" y="1168302"/>
                <a:ext cx="412563" cy="804813"/>
              </a:xfrm>
              <a:custGeom>
                <a:avLst/>
                <a:gdLst/>
                <a:ahLst/>
                <a:cxnLst/>
                <a:rect l="l" t="t" r="r" b="b"/>
                <a:pathLst>
                  <a:path w="25753" h="50238" extrusionOk="0">
                    <a:moveTo>
                      <a:pt x="24082" y="1"/>
                    </a:moveTo>
                    <a:lnTo>
                      <a:pt x="0" y="35412"/>
                    </a:lnTo>
                    <a:lnTo>
                      <a:pt x="25752" y="50237"/>
                    </a:lnTo>
                    <a:lnTo>
                      <a:pt x="25752" y="999"/>
                    </a:lnTo>
                    <a:lnTo>
                      <a:pt x="24082" y="1"/>
                    </a:lnTo>
                    <a:close/>
                  </a:path>
                </a:pathLst>
              </a:custGeom>
              <a:solidFill>
                <a:srgbClr val="96BE9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398;p25">
                <a:extLst>
                  <a:ext uri="{FF2B5EF4-FFF2-40B4-BE49-F238E27FC236}">
                    <a16:creationId xmlns:a16="http://schemas.microsoft.com/office/drawing/2014/main" id="{BE43F269-27BC-B24B-CEB4-2C7B67BE0B36}"/>
                  </a:ext>
                </a:extLst>
              </p:cNvPr>
              <p:cNvSpPr/>
              <p:nvPr/>
            </p:nvSpPr>
            <p:spPr>
              <a:xfrm>
                <a:off x="5854635" y="1591311"/>
                <a:ext cx="122472" cy="180916"/>
              </a:xfrm>
              <a:custGeom>
                <a:avLst/>
                <a:gdLst/>
                <a:ahLst/>
                <a:cxnLst/>
                <a:rect l="l" t="t" r="r" b="b"/>
                <a:pathLst>
                  <a:path w="7645" h="11293" extrusionOk="0">
                    <a:moveTo>
                      <a:pt x="2517" y="1"/>
                    </a:moveTo>
                    <a:lnTo>
                      <a:pt x="1595" y="462"/>
                    </a:lnTo>
                    <a:lnTo>
                      <a:pt x="1" y="3016"/>
                    </a:lnTo>
                    <a:lnTo>
                      <a:pt x="673" y="3611"/>
                    </a:lnTo>
                    <a:lnTo>
                      <a:pt x="1998" y="1537"/>
                    </a:lnTo>
                    <a:lnTo>
                      <a:pt x="4936" y="9622"/>
                    </a:lnTo>
                    <a:lnTo>
                      <a:pt x="3496" y="10352"/>
                    </a:lnTo>
                    <a:lnTo>
                      <a:pt x="3842" y="11293"/>
                    </a:lnTo>
                    <a:lnTo>
                      <a:pt x="7644" y="9372"/>
                    </a:lnTo>
                    <a:lnTo>
                      <a:pt x="7298" y="8450"/>
                    </a:lnTo>
                    <a:lnTo>
                      <a:pt x="5858" y="9161"/>
                    </a:lnTo>
                    <a:lnTo>
                      <a:pt x="2517" y="1"/>
                    </a:lnTo>
                    <a:close/>
                  </a:path>
                </a:pathLst>
              </a:custGeom>
              <a:solidFill>
                <a:srgbClr val="47936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22262D"/>
                  </a:solidFill>
                </a:endParaRP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0CB2FD69-69DF-1956-C9D9-5B908612879E}"/>
                </a:ext>
              </a:extLst>
            </p:cNvPr>
            <p:cNvGrpSpPr/>
            <p:nvPr/>
          </p:nvGrpSpPr>
          <p:grpSpPr>
            <a:xfrm>
              <a:off x="1146334" y="3867502"/>
              <a:ext cx="461691" cy="459545"/>
              <a:chOff x="6323798" y="1477488"/>
              <a:chExt cx="1192128" cy="1186585"/>
            </a:xfrm>
          </p:grpSpPr>
          <p:sp>
            <p:nvSpPr>
              <p:cNvPr id="65" name="Google Shape;386;p25">
                <a:extLst>
                  <a:ext uri="{FF2B5EF4-FFF2-40B4-BE49-F238E27FC236}">
                    <a16:creationId xmlns:a16="http://schemas.microsoft.com/office/drawing/2014/main" id="{97C69315-F6B3-EFBA-85AF-06189A62010E}"/>
                  </a:ext>
                </a:extLst>
              </p:cNvPr>
              <p:cNvSpPr/>
              <p:nvPr/>
            </p:nvSpPr>
            <p:spPr>
              <a:xfrm>
                <a:off x="6879404" y="1477488"/>
                <a:ext cx="80917" cy="46778"/>
              </a:xfrm>
              <a:custGeom>
                <a:avLst/>
                <a:gdLst/>
                <a:ahLst/>
                <a:cxnLst/>
                <a:rect l="l" t="t" r="r" b="b"/>
                <a:pathLst>
                  <a:path w="5051" h="2920" extrusionOk="0">
                    <a:moveTo>
                      <a:pt x="2516" y="0"/>
                    </a:moveTo>
                    <a:lnTo>
                      <a:pt x="0" y="1460"/>
                    </a:lnTo>
                    <a:lnTo>
                      <a:pt x="2535" y="2919"/>
                    </a:lnTo>
                    <a:lnTo>
                      <a:pt x="5051" y="1460"/>
                    </a:lnTo>
                    <a:lnTo>
                      <a:pt x="2516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387;p25">
                <a:extLst>
                  <a:ext uri="{FF2B5EF4-FFF2-40B4-BE49-F238E27FC236}">
                    <a16:creationId xmlns:a16="http://schemas.microsoft.com/office/drawing/2014/main" id="{95B0C7F8-0980-01CF-A370-6D6DE4D08959}"/>
                  </a:ext>
                </a:extLst>
              </p:cNvPr>
              <p:cNvSpPr/>
              <p:nvPr/>
            </p:nvSpPr>
            <p:spPr>
              <a:xfrm>
                <a:off x="6920014" y="1500861"/>
                <a:ext cx="595912" cy="1163212"/>
              </a:xfrm>
              <a:custGeom>
                <a:avLst/>
                <a:gdLst/>
                <a:ahLst/>
                <a:cxnLst/>
                <a:rect l="l" t="t" r="r" b="b"/>
                <a:pathLst>
                  <a:path w="37198" h="72610" extrusionOk="0">
                    <a:moveTo>
                      <a:pt x="2516" y="1"/>
                    </a:moveTo>
                    <a:lnTo>
                      <a:pt x="0" y="1460"/>
                    </a:lnTo>
                    <a:lnTo>
                      <a:pt x="0" y="72610"/>
                    </a:lnTo>
                    <a:lnTo>
                      <a:pt x="37197" y="51159"/>
                    </a:lnTo>
                    <a:lnTo>
                      <a:pt x="2516" y="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388;p25">
                <a:extLst>
                  <a:ext uri="{FF2B5EF4-FFF2-40B4-BE49-F238E27FC236}">
                    <a16:creationId xmlns:a16="http://schemas.microsoft.com/office/drawing/2014/main" id="{F8E164CC-B639-3D98-BED6-675C7F15C300}"/>
                  </a:ext>
                </a:extLst>
              </p:cNvPr>
              <p:cNvSpPr/>
              <p:nvPr/>
            </p:nvSpPr>
            <p:spPr>
              <a:xfrm>
                <a:off x="6323798" y="1500861"/>
                <a:ext cx="595912" cy="1163212"/>
              </a:xfrm>
              <a:custGeom>
                <a:avLst/>
                <a:gdLst/>
                <a:ahLst/>
                <a:cxnLst/>
                <a:rect l="l" t="t" r="r" b="b"/>
                <a:pathLst>
                  <a:path w="37198" h="72610" extrusionOk="0">
                    <a:moveTo>
                      <a:pt x="34778" y="1"/>
                    </a:moveTo>
                    <a:lnTo>
                      <a:pt x="0" y="51159"/>
                    </a:lnTo>
                    <a:lnTo>
                      <a:pt x="37198" y="72610"/>
                    </a:lnTo>
                    <a:lnTo>
                      <a:pt x="37198" y="1460"/>
                    </a:lnTo>
                    <a:lnTo>
                      <a:pt x="34778" y="1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399;p25">
                <a:extLst>
                  <a:ext uri="{FF2B5EF4-FFF2-40B4-BE49-F238E27FC236}">
                    <a16:creationId xmlns:a16="http://schemas.microsoft.com/office/drawing/2014/main" id="{D99285C8-3FE5-3069-C4CC-434FABE0915E}"/>
                  </a:ext>
                </a:extLst>
              </p:cNvPr>
              <p:cNvSpPr/>
              <p:nvPr/>
            </p:nvSpPr>
            <p:spPr>
              <a:xfrm>
                <a:off x="7089217" y="2141758"/>
                <a:ext cx="152607" cy="231601"/>
              </a:xfrm>
              <a:custGeom>
                <a:avLst/>
                <a:gdLst/>
                <a:ahLst/>
                <a:cxnLst/>
                <a:rect l="l" t="t" r="r" b="b"/>
                <a:pathLst>
                  <a:path w="9526" h="14457" extrusionOk="0">
                    <a:moveTo>
                      <a:pt x="3840" y="1"/>
                    </a:moveTo>
                    <a:cubicBezTo>
                      <a:pt x="3377" y="1"/>
                      <a:pt x="2854" y="150"/>
                      <a:pt x="2266" y="438"/>
                    </a:cubicBezTo>
                    <a:cubicBezTo>
                      <a:pt x="538" y="1321"/>
                      <a:pt x="0" y="2627"/>
                      <a:pt x="653" y="4394"/>
                    </a:cubicBezTo>
                    <a:lnTo>
                      <a:pt x="1229" y="6007"/>
                    </a:lnTo>
                    <a:lnTo>
                      <a:pt x="2362" y="5450"/>
                    </a:lnTo>
                    <a:lnTo>
                      <a:pt x="1748" y="3760"/>
                    </a:lnTo>
                    <a:cubicBezTo>
                      <a:pt x="1575" y="3376"/>
                      <a:pt x="1575" y="2915"/>
                      <a:pt x="1728" y="2512"/>
                    </a:cubicBezTo>
                    <a:cubicBezTo>
                      <a:pt x="1940" y="2089"/>
                      <a:pt x="2285" y="1744"/>
                      <a:pt x="2727" y="1552"/>
                    </a:cubicBezTo>
                    <a:cubicBezTo>
                      <a:pt x="3063" y="1384"/>
                      <a:pt x="3364" y="1303"/>
                      <a:pt x="3630" y="1303"/>
                    </a:cubicBezTo>
                    <a:cubicBezTo>
                      <a:pt x="3760" y="1303"/>
                      <a:pt x="3881" y="1322"/>
                      <a:pt x="3994" y="1360"/>
                    </a:cubicBezTo>
                    <a:cubicBezTo>
                      <a:pt x="4359" y="1532"/>
                      <a:pt x="4647" y="1840"/>
                      <a:pt x="4743" y="2243"/>
                    </a:cubicBezTo>
                    <a:lnTo>
                      <a:pt x="5127" y="3261"/>
                    </a:lnTo>
                    <a:cubicBezTo>
                      <a:pt x="5223" y="3530"/>
                      <a:pt x="5262" y="3818"/>
                      <a:pt x="5243" y="4086"/>
                    </a:cubicBezTo>
                    <a:cubicBezTo>
                      <a:pt x="5223" y="4259"/>
                      <a:pt x="5223" y="4413"/>
                      <a:pt x="5223" y="4528"/>
                    </a:cubicBezTo>
                    <a:cubicBezTo>
                      <a:pt x="5204" y="4663"/>
                      <a:pt x="5185" y="4835"/>
                      <a:pt x="5166" y="5066"/>
                    </a:cubicBezTo>
                    <a:cubicBezTo>
                      <a:pt x="5127" y="5296"/>
                      <a:pt x="5089" y="5469"/>
                      <a:pt x="5070" y="5584"/>
                    </a:cubicBezTo>
                    <a:cubicBezTo>
                      <a:pt x="5051" y="5700"/>
                      <a:pt x="5031" y="5892"/>
                      <a:pt x="4974" y="6141"/>
                    </a:cubicBezTo>
                    <a:cubicBezTo>
                      <a:pt x="4935" y="6410"/>
                      <a:pt x="4916" y="6583"/>
                      <a:pt x="4897" y="6660"/>
                    </a:cubicBezTo>
                    <a:lnTo>
                      <a:pt x="3706" y="13323"/>
                    </a:lnTo>
                    <a:lnTo>
                      <a:pt x="4129" y="14456"/>
                    </a:lnTo>
                    <a:lnTo>
                      <a:pt x="9525" y="11729"/>
                    </a:lnTo>
                    <a:lnTo>
                      <a:pt x="9103" y="10596"/>
                    </a:lnTo>
                    <a:lnTo>
                      <a:pt x="5070" y="12632"/>
                    </a:lnTo>
                    <a:lnTo>
                      <a:pt x="6049" y="7044"/>
                    </a:lnTo>
                    <a:cubicBezTo>
                      <a:pt x="6260" y="5853"/>
                      <a:pt x="6395" y="4931"/>
                      <a:pt x="6433" y="4298"/>
                    </a:cubicBezTo>
                    <a:cubicBezTo>
                      <a:pt x="6491" y="3760"/>
                      <a:pt x="6433" y="3222"/>
                      <a:pt x="6260" y="2723"/>
                    </a:cubicBezTo>
                    <a:lnTo>
                      <a:pt x="5915" y="1763"/>
                    </a:lnTo>
                    <a:cubicBezTo>
                      <a:pt x="5608" y="899"/>
                      <a:pt x="5147" y="361"/>
                      <a:pt x="4532" y="131"/>
                    </a:cubicBezTo>
                    <a:cubicBezTo>
                      <a:pt x="4318" y="44"/>
                      <a:pt x="4087" y="1"/>
                      <a:pt x="3840" y="1"/>
                    </a:cubicBezTo>
                    <a:close/>
                  </a:path>
                </a:pathLst>
              </a:custGeom>
              <a:solidFill>
                <a:srgbClr val="22262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07829DF-FA63-B324-F9AF-0FF33B9C2B09}"/>
                </a:ext>
              </a:extLst>
            </p:cNvPr>
            <p:cNvGrpSpPr/>
            <p:nvPr/>
          </p:nvGrpSpPr>
          <p:grpSpPr>
            <a:xfrm>
              <a:off x="66008" y="4143106"/>
              <a:ext cx="798599" cy="794743"/>
              <a:chOff x="4556712" y="1985707"/>
              <a:chExt cx="1589280" cy="1581607"/>
            </a:xfrm>
          </p:grpSpPr>
          <p:sp>
            <p:nvSpPr>
              <p:cNvPr id="61" name="Google Shape;392;p25">
                <a:extLst>
                  <a:ext uri="{FF2B5EF4-FFF2-40B4-BE49-F238E27FC236}">
                    <a16:creationId xmlns:a16="http://schemas.microsoft.com/office/drawing/2014/main" id="{9E39D3B0-AE55-9B95-E195-056556E541F8}"/>
                  </a:ext>
                </a:extLst>
              </p:cNvPr>
              <p:cNvSpPr/>
              <p:nvPr/>
            </p:nvSpPr>
            <p:spPr>
              <a:xfrm>
                <a:off x="5297509" y="1985707"/>
                <a:ext cx="107686" cy="62478"/>
              </a:xfrm>
              <a:custGeom>
                <a:avLst/>
                <a:gdLst/>
                <a:ahLst/>
                <a:cxnLst/>
                <a:rect l="l" t="t" r="r" b="b"/>
                <a:pathLst>
                  <a:path w="6722" h="3900" extrusionOk="0">
                    <a:moveTo>
                      <a:pt x="3361" y="1"/>
                    </a:moveTo>
                    <a:lnTo>
                      <a:pt x="0" y="1940"/>
                    </a:lnTo>
                    <a:lnTo>
                      <a:pt x="3380" y="3899"/>
                    </a:lnTo>
                    <a:lnTo>
                      <a:pt x="6722" y="1940"/>
                    </a:lnTo>
                    <a:lnTo>
                      <a:pt x="3361" y="1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393;p25">
                <a:extLst>
                  <a:ext uri="{FF2B5EF4-FFF2-40B4-BE49-F238E27FC236}">
                    <a16:creationId xmlns:a16="http://schemas.microsoft.com/office/drawing/2014/main" id="{ADD34C9B-D906-97E8-C7B3-034502E86519}"/>
                  </a:ext>
                </a:extLst>
              </p:cNvPr>
              <p:cNvSpPr/>
              <p:nvPr/>
            </p:nvSpPr>
            <p:spPr>
              <a:xfrm>
                <a:off x="5351336" y="2016786"/>
                <a:ext cx="794656" cy="1550528"/>
              </a:xfrm>
              <a:custGeom>
                <a:avLst/>
                <a:gdLst/>
                <a:ahLst/>
                <a:cxnLst/>
                <a:rect l="l" t="t" r="r" b="b"/>
                <a:pathLst>
                  <a:path w="49604" h="96787" extrusionOk="0">
                    <a:moveTo>
                      <a:pt x="3362" y="0"/>
                    </a:moveTo>
                    <a:lnTo>
                      <a:pt x="1" y="1959"/>
                    </a:lnTo>
                    <a:lnTo>
                      <a:pt x="1" y="96787"/>
                    </a:lnTo>
                    <a:lnTo>
                      <a:pt x="49604" y="68212"/>
                    </a:lnTo>
                    <a:lnTo>
                      <a:pt x="3362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394;p25">
                <a:extLst>
                  <a:ext uri="{FF2B5EF4-FFF2-40B4-BE49-F238E27FC236}">
                    <a16:creationId xmlns:a16="http://schemas.microsoft.com/office/drawing/2014/main" id="{44B90914-3A0B-6020-D6F0-8C79749BF265}"/>
                  </a:ext>
                </a:extLst>
              </p:cNvPr>
              <p:cNvSpPr/>
              <p:nvPr/>
            </p:nvSpPr>
            <p:spPr>
              <a:xfrm>
                <a:off x="4556712" y="2016786"/>
                <a:ext cx="794640" cy="1550528"/>
              </a:xfrm>
              <a:custGeom>
                <a:avLst/>
                <a:gdLst/>
                <a:ahLst/>
                <a:cxnLst/>
                <a:rect l="l" t="t" r="r" b="b"/>
                <a:pathLst>
                  <a:path w="49603" h="96787" extrusionOk="0">
                    <a:moveTo>
                      <a:pt x="46357" y="0"/>
                    </a:moveTo>
                    <a:lnTo>
                      <a:pt x="0" y="68212"/>
                    </a:lnTo>
                    <a:lnTo>
                      <a:pt x="49603" y="96787"/>
                    </a:lnTo>
                    <a:lnTo>
                      <a:pt x="49603" y="1959"/>
                    </a:lnTo>
                    <a:lnTo>
                      <a:pt x="46357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400;p25">
                <a:extLst>
                  <a:ext uri="{FF2B5EF4-FFF2-40B4-BE49-F238E27FC236}">
                    <a16:creationId xmlns:a16="http://schemas.microsoft.com/office/drawing/2014/main" id="{D0841CFB-31A9-F666-4486-72EE7E1008BB}"/>
                  </a:ext>
                </a:extLst>
              </p:cNvPr>
              <p:cNvSpPr/>
              <p:nvPr/>
            </p:nvSpPr>
            <p:spPr>
              <a:xfrm>
                <a:off x="5568839" y="2909788"/>
                <a:ext cx="179376" cy="260485"/>
              </a:xfrm>
              <a:custGeom>
                <a:avLst/>
                <a:gdLst/>
                <a:ahLst/>
                <a:cxnLst/>
                <a:rect l="l" t="t" r="r" b="b"/>
                <a:pathLst>
                  <a:path w="11197" h="16260" extrusionOk="0">
                    <a:moveTo>
                      <a:pt x="4530" y="0"/>
                    </a:moveTo>
                    <a:cubicBezTo>
                      <a:pt x="3979" y="0"/>
                      <a:pt x="3356" y="171"/>
                      <a:pt x="2651" y="524"/>
                    </a:cubicBezTo>
                    <a:cubicBezTo>
                      <a:pt x="635" y="1542"/>
                      <a:pt x="1" y="3097"/>
                      <a:pt x="750" y="5191"/>
                    </a:cubicBezTo>
                    <a:lnTo>
                      <a:pt x="1441" y="7111"/>
                    </a:lnTo>
                    <a:lnTo>
                      <a:pt x="2766" y="6439"/>
                    </a:lnTo>
                    <a:lnTo>
                      <a:pt x="2036" y="4442"/>
                    </a:lnTo>
                    <a:cubicBezTo>
                      <a:pt x="1844" y="3961"/>
                      <a:pt x="1844" y="3443"/>
                      <a:pt x="2036" y="2963"/>
                    </a:cubicBezTo>
                    <a:cubicBezTo>
                      <a:pt x="2267" y="2464"/>
                      <a:pt x="2689" y="2060"/>
                      <a:pt x="3208" y="1830"/>
                    </a:cubicBezTo>
                    <a:cubicBezTo>
                      <a:pt x="3602" y="1639"/>
                      <a:pt x="3954" y="1541"/>
                      <a:pt x="4264" y="1541"/>
                    </a:cubicBezTo>
                    <a:cubicBezTo>
                      <a:pt x="4422" y="1541"/>
                      <a:pt x="4569" y="1567"/>
                      <a:pt x="4706" y="1619"/>
                    </a:cubicBezTo>
                    <a:cubicBezTo>
                      <a:pt x="5147" y="1811"/>
                      <a:pt x="5474" y="2195"/>
                      <a:pt x="5608" y="2656"/>
                    </a:cubicBezTo>
                    <a:lnTo>
                      <a:pt x="6376" y="4768"/>
                    </a:lnTo>
                    <a:cubicBezTo>
                      <a:pt x="6549" y="5267"/>
                      <a:pt x="6568" y="5805"/>
                      <a:pt x="6415" y="6304"/>
                    </a:cubicBezTo>
                    <a:cubicBezTo>
                      <a:pt x="6261" y="6842"/>
                      <a:pt x="5877" y="7284"/>
                      <a:pt x="5378" y="7514"/>
                    </a:cubicBezTo>
                    <a:lnTo>
                      <a:pt x="3650" y="8378"/>
                    </a:lnTo>
                    <a:lnTo>
                      <a:pt x="4072" y="9492"/>
                    </a:lnTo>
                    <a:lnTo>
                      <a:pt x="5992" y="8532"/>
                    </a:lnTo>
                    <a:cubicBezTo>
                      <a:pt x="6222" y="8402"/>
                      <a:pt x="6477" y="8335"/>
                      <a:pt x="6734" y="8335"/>
                    </a:cubicBezTo>
                    <a:cubicBezTo>
                      <a:pt x="6972" y="8335"/>
                      <a:pt x="7211" y="8393"/>
                      <a:pt x="7433" y="8513"/>
                    </a:cubicBezTo>
                    <a:cubicBezTo>
                      <a:pt x="7855" y="8743"/>
                      <a:pt x="8201" y="9127"/>
                      <a:pt x="8354" y="9607"/>
                    </a:cubicBezTo>
                    <a:lnTo>
                      <a:pt x="9123" y="11720"/>
                    </a:lnTo>
                    <a:cubicBezTo>
                      <a:pt x="9334" y="12200"/>
                      <a:pt x="9315" y="12738"/>
                      <a:pt x="9103" y="13218"/>
                    </a:cubicBezTo>
                    <a:cubicBezTo>
                      <a:pt x="8854" y="13717"/>
                      <a:pt x="8412" y="14139"/>
                      <a:pt x="7874" y="14370"/>
                    </a:cubicBezTo>
                    <a:cubicBezTo>
                      <a:pt x="7453" y="14581"/>
                      <a:pt x="7076" y="14683"/>
                      <a:pt x="6745" y="14683"/>
                    </a:cubicBezTo>
                    <a:cubicBezTo>
                      <a:pt x="6593" y="14683"/>
                      <a:pt x="6451" y="14662"/>
                      <a:pt x="6319" y="14620"/>
                    </a:cubicBezTo>
                    <a:cubicBezTo>
                      <a:pt x="5858" y="14447"/>
                      <a:pt x="5512" y="14063"/>
                      <a:pt x="5378" y="13602"/>
                    </a:cubicBezTo>
                    <a:lnTo>
                      <a:pt x="4667" y="11605"/>
                    </a:lnTo>
                    <a:lnTo>
                      <a:pt x="3342" y="12277"/>
                    </a:lnTo>
                    <a:lnTo>
                      <a:pt x="4034" y="14197"/>
                    </a:lnTo>
                    <a:cubicBezTo>
                      <a:pt x="4542" y="15568"/>
                      <a:pt x="5343" y="16260"/>
                      <a:pt x="6445" y="16260"/>
                    </a:cubicBezTo>
                    <a:cubicBezTo>
                      <a:pt x="7009" y="16260"/>
                      <a:pt x="7652" y="16078"/>
                      <a:pt x="8374" y="15714"/>
                    </a:cubicBezTo>
                    <a:cubicBezTo>
                      <a:pt x="10505" y="14639"/>
                      <a:pt x="11197" y="13045"/>
                      <a:pt x="10428" y="10952"/>
                    </a:cubicBezTo>
                    <a:lnTo>
                      <a:pt x="9699" y="8935"/>
                    </a:lnTo>
                    <a:cubicBezTo>
                      <a:pt x="9262" y="7759"/>
                      <a:pt x="8590" y="7171"/>
                      <a:pt x="7657" y="7171"/>
                    </a:cubicBezTo>
                    <a:cubicBezTo>
                      <a:pt x="7523" y="7171"/>
                      <a:pt x="7385" y="7183"/>
                      <a:pt x="7241" y="7207"/>
                    </a:cubicBezTo>
                    <a:cubicBezTo>
                      <a:pt x="8009" y="6400"/>
                      <a:pt x="8162" y="5363"/>
                      <a:pt x="7701" y="4096"/>
                    </a:cubicBezTo>
                    <a:lnTo>
                      <a:pt x="6972" y="2060"/>
                    </a:lnTo>
                    <a:cubicBezTo>
                      <a:pt x="6607" y="1062"/>
                      <a:pt x="6050" y="428"/>
                      <a:pt x="5339" y="140"/>
                    </a:cubicBezTo>
                    <a:cubicBezTo>
                      <a:pt x="5088" y="47"/>
                      <a:pt x="4819" y="0"/>
                      <a:pt x="4530" y="0"/>
                    </a:cubicBezTo>
                    <a:close/>
                  </a:path>
                </a:pathLst>
              </a:custGeom>
              <a:solidFill>
                <a:srgbClr val="17192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3226871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3163530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Vision, Mission &amp; Team’s culture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graphicFrame>
        <p:nvGraphicFramePr>
          <p:cNvPr id="52" name="Table 51">
            <a:extLst>
              <a:ext uri="{FF2B5EF4-FFF2-40B4-BE49-F238E27FC236}">
                <a16:creationId xmlns:a16="http://schemas.microsoft.com/office/drawing/2014/main" id="{CAA71B81-3051-8340-7BB0-C27381966C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292409"/>
              </p:ext>
            </p:extLst>
          </p:nvPr>
        </p:nvGraphicFramePr>
        <p:xfrm>
          <a:off x="847795" y="1033458"/>
          <a:ext cx="3910492" cy="1307124"/>
        </p:xfrm>
        <a:graphic>
          <a:graphicData uri="http://schemas.openxmlformats.org/drawingml/2006/table">
            <a:tbl>
              <a:tblPr/>
              <a:tblGrid>
                <a:gridCol w="3910492">
                  <a:extLst>
                    <a:ext uri="{9D8B030D-6E8A-4147-A177-3AD203B41FA5}">
                      <a16:colId xmlns:a16="http://schemas.microsoft.com/office/drawing/2014/main" val="4063893052"/>
                    </a:ext>
                  </a:extLst>
                </a:gridCol>
              </a:tblGrid>
              <a:tr h="408190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rgbClr val="A8DBA7"/>
                          </a:solidFill>
                          <a:effectLst/>
                          <a:latin typeface="Montserrat SemiBold" pitchFamily="2" charset="0"/>
                          <a:ea typeface="+mn-ea"/>
                          <a:cs typeface="+mn-cs"/>
                          <a:sym typeface="Arial"/>
                        </a:rPr>
                        <a:t>Our Vision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898934">
                <a:tc>
                  <a:txBody>
                    <a:bodyPr/>
                    <a:lstStyle/>
                    <a:p>
                      <a:pPr marL="115888" marR="0" lvl="0" indent="0" algn="l" defTabSz="914400" rtl="0" eaLnBrk="1" fontAlgn="ctr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95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Positively </a:t>
                      </a:r>
                      <a:r>
                        <a:rPr lang="en-US" sz="9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impact people's behavior and study habits</a:t>
                      </a:r>
                      <a:r>
                        <a:rPr lang="en-US" sz="95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, and become top providers of </a:t>
                      </a:r>
                      <a:r>
                        <a:rPr lang="en-US" sz="950" b="1" i="0" u="none" strike="noStrike" cap="none">
                          <a:solidFill>
                            <a:srgbClr val="D0F09F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effective working and learning digital solutions.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</a:tbl>
          </a:graphicData>
        </a:graphic>
      </p:graphicFrame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49DDEF00-5FB9-3198-640A-C0ADF4D7D7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7577541"/>
              </p:ext>
            </p:extLst>
          </p:nvPr>
        </p:nvGraphicFramePr>
        <p:xfrm>
          <a:off x="849833" y="2588785"/>
          <a:ext cx="3910492" cy="1916405"/>
        </p:xfrm>
        <a:graphic>
          <a:graphicData uri="http://schemas.openxmlformats.org/drawingml/2006/table">
            <a:tbl>
              <a:tblPr/>
              <a:tblGrid>
                <a:gridCol w="3910492">
                  <a:extLst>
                    <a:ext uri="{9D8B030D-6E8A-4147-A177-3AD203B41FA5}">
                      <a16:colId xmlns:a16="http://schemas.microsoft.com/office/drawing/2014/main" val="4063893052"/>
                    </a:ext>
                  </a:extLst>
                </a:gridCol>
              </a:tblGrid>
              <a:tr h="450039">
                <a:tc>
                  <a:txBody>
                    <a:bodyPr/>
                    <a:lstStyle/>
                    <a:p>
                      <a:pPr marR="0" algn="ctr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1100" b="0" i="0" u="none" strike="noStrike" cap="none">
                          <a:solidFill>
                            <a:srgbClr val="A8DBA7"/>
                          </a:solidFill>
                          <a:effectLst/>
                          <a:latin typeface="Montserrat SemiBold" pitchFamily="2" charset="0"/>
                          <a:ea typeface="+mn-ea"/>
                          <a:cs typeface="+mn-cs"/>
                          <a:sym typeface="Arial"/>
                        </a:rPr>
                        <a:t>Our Mission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  <a:lumOff val="5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663988"/>
                  </a:ext>
                </a:extLst>
              </a:tr>
              <a:tr h="1466366">
                <a:tc>
                  <a:txBody>
                    <a:bodyPr/>
                    <a:lstStyle/>
                    <a:p>
                      <a:pPr marL="115888" indent="0" rtl="0" font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95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To empower the "rapid and lean" concept.</a:t>
                      </a:r>
                    </a:p>
                    <a:p>
                      <a:pPr marL="115888" indent="0" rtl="0" fontAlgn="ctr">
                        <a:lnSpc>
                          <a:spcPct val="150000"/>
                        </a:lnSpc>
                      </a:pPr>
                      <a:r>
                        <a:rPr lang="en-US" sz="95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To provide a </a:t>
                      </a:r>
                      <a:r>
                        <a:rPr lang="en-US" sz="95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comprehensive &amp; user-friendly learning platform</a:t>
                      </a:r>
                      <a:r>
                        <a:rPr lang="en-US" sz="95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, Tetu, that incorporates innovative technology, interactive features, and engaging content to </a:t>
                      </a:r>
                      <a:r>
                        <a:rPr lang="en-US" sz="95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enhance the learning experience</a:t>
                      </a:r>
                      <a:r>
                        <a:rPr lang="en-US" sz="950" b="0" i="0" u="none" strike="noStrike" cap="none">
                          <a:solidFill>
                            <a:schemeClr val="bg1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 and </a:t>
                      </a:r>
                      <a:r>
                        <a:rPr lang="en-US" sz="950" b="1" i="0" u="none" strike="noStrike" cap="none">
                          <a:solidFill>
                            <a:srgbClr val="A8DBA7"/>
                          </a:solidFill>
                          <a:effectLst/>
                          <a:latin typeface="Montserrat" panose="00000500000000000000" pitchFamily="2" charset="0"/>
                          <a:ea typeface="+mn-ea"/>
                          <a:cs typeface="+mn-cs"/>
                          <a:sym typeface="Arial"/>
                        </a:rPr>
                        <a:t>foster continuous development.</a:t>
                      </a:r>
                    </a:p>
                  </a:txBody>
                  <a:tcPr marL="28575" marR="28575" marT="19050" marB="19050" anchor="ctr">
                    <a:lnL w="317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2">
                          <a:lumMod val="20000"/>
                          <a:lumOff val="8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4048034"/>
                  </a:ext>
                </a:extLst>
              </a:tr>
            </a:tbl>
          </a:graphicData>
        </a:graphic>
      </p:graphicFrame>
      <p:pic>
        <p:nvPicPr>
          <p:cNvPr id="54" name="Graphic 53">
            <a:extLst>
              <a:ext uri="{FF2B5EF4-FFF2-40B4-BE49-F238E27FC236}">
                <a16:creationId xmlns:a16="http://schemas.microsoft.com/office/drawing/2014/main" id="{94C784CE-AB93-0E2A-380E-8C806B189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859DA0-78F0-7721-90EA-55A345C5A63B}"/>
              </a:ext>
            </a:extLst>
          </p:cNvPr>
          <p:cNvSpPr txBox="1"/>
          <p:nvPr/>
        </p:nvSpPr>
        <p:spPr>
          <a:xfrm>
            <a:off x="6247914" y="1772506"/>
            <a:ext cx="934954" cy="26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r>
              <a:rPr lang="en-US" sz="1200" b="1">
                <a:solidFill>
                  <a:srgbClr val="D0F09F"/>
                </a:solidFill>
                <a:latin typeface="Montserrat" panose="00000500000000000000" pitchFamily="2" charset="0"/>
              </a:rPr>
              <a:t>Innovate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0C5D23-3E7C-D44F-D63B-4832E7A82FF6}"/>
              </a:ext>
            </a:extLst>
          </p:cNvPr>
          <p:cNvSpPr txBox="1"/>
          <p:nvPr/>
        </p:nvSpPr>
        <p:spPr>
          <a:xfrm>
            <a:off x="7417983" y="2470389"/>
            <a:ext cx="993113" cy="26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r>
              <a:rPr lang="en-US" sz="1200" b="1">
                <a:solidFill>
                  <a:srgbClr val="0097A7"/>
                </a:solidFill>
                <a:latin typeface="Montserrat" panose="00000500000000000000" pitchFamily="2" charset="0"/>
              </a:rPr>
              <a:t>Compact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A644A8-0278-FC75-392D-46F06442322A}"/>
              </a:ext>
            </a:extLst>
          </p:cNvPr>
          <p:cNvSpPr txBox="1"/>
          <p:nvPr/>
        </p:nvSpPr>
        <p:spPr>
          <a:xfrm>
            <a:off x="7234225" y="3465447"/>
            <a:ext cx="865238" cy="26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r>
              <a:rPr lang="en-US" sz="1200" b="1">
                <a:solidFill>
                  <a:schemeClr val="accent2">
                    <a:lumMod val="60000"/>
                    <a:lumOff val="40000"/>
                  </a:schemeClr>
                </a:solidFill>
                <a:latin typeface="Montserrat" panose="00000500000000000000" pitchFamily="2" charset="0"/>
              </a:rPr>
              <a:t>Active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198577-E591-FB99-E9EC-2978012D08FC}"/>
              </a:ext>
            </a:extLst>
          </p:cNvPr>
          <p:cNvSpPr txBox="1"/>
          <p:nvPr/>
        </p:nvSpPr>
        <p:spPr>
          <a:xfrm>
            <a:off x="5325369" y="3479232"/>
            <a:ext cx="865238" cy="26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r>
              <a:rPr lang="en-US" sz="1200" b="1">
                <a:solidFill>
                  <a:srgbClr val="77BE9C"/>
                </a:solidFill>
                <a:latin typeface="Montserrat" panose="00000500000000000000" pitchFamily="2" charset="0"/>
              </a:rPr>
              <a:t>Reliable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58E343-47FB-9FE6-2275-989BA6A285F3}"/>
              </a:ext>
            </a:extLst>
          </p:cNvPr>
          <p:cNvSpPr txBox="1"/>
          <p:nvPr/>
        </p:nvSpPr>
        <p:spPr>
          <a:xfrm>
            <a:off x="5313970" y="2450607"/>
            <a:ext cx="652351" cy="269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1100"/>
              <a:buNone/>
              <a:defRPr sz="1000">
                <a:solidFill>
                  <a:schemeClr val="accent4"/>
                </a:solidFill>
                <a:latin typeface="Lato Light"/>
                <a:ea typeface="Lato Light"/>
                <a:cs typeface="Lato Light"/>
              </a:defRPr>
            </a:lvl1pPr>
          </a:lstStyle>
          <a:p>
            <a:r>
              <a:rPr lang="en-US" sz="1200" b="1">
                <a:solidFill>
                  <a:srgbClr val="A8DBA7"/>
                </a:solidFill>
                <a:latin typeface="Montserrat" panose="00000500000000000000" pitchFamily="2" charset="0"/>
              </a:rPr>
              <a:t>Enjoy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A59796AC-9A6F-E7CF-10CD-EB234FFE0E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5776197"/>
              </p:ext>
            </p:extLst>
          </p:nvPr>
        </p:nvGraphicFramePr>
        <p:xfrm>
          <a:off x="5572935" y="1960921"/>
          <a:ext cx="2284915" cy="19590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5" name="Google Shape;86;p17">
            <a:extLst>
              <a:ext uri="{FF2B5EF4-FFF2-40B4-BE49-F238E27FC236}">
                <a16:creationId xmlns:a16="http://schemas.microsoft.com/office/drawing/2014/main" id="{55DF9133-8101-8670-1214-14BEB23D5657}"/>
              </a:ext>
            </a:extLst>
          </p:cNvPr>
          <p:cNvSpPr txBox="1">
            <a:spLocks/>
          </p:cNvSpPr>
          <p:nvPr/>
        </p:nvSpPr>
        <p:spPr>
          <a:xfrm>
            <a:off x="6126577" y="2720351"/>
            <a:ext cx="1177627" cy="4359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600">
                <a:solidFill>
                  <a:schemeClr val="bg1"/>
                </a:solidFill>
                <a:latin typeface="Montserrat Medium" panose="00000600000000000000" pitchFamily="2" charset="0"/>
                <a:cs typeface="Poppins" panose="00000500000000000000" pitchFamily="50" charset="0"/>
              </a:rPr>
              <a:t>ICARE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2DF5513-F359-EA8F-0F1B-FECCAD0D0B04}"/>
              </a:ext>
            </a:extLst>
          </p:cNvPr>
          <p:cNvSpPr txBox="1"/>
          <p:nvPr/>
        </p:nvSpPr>
        <p:spPr>
          <a:xfrm>
            <a:off x="5703810" y="1079478"/>
            <a:ext cx="1963034" cy="2921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algn="ctr"/>
            <a:r>
              <a:rPr lang="en-US" b="1"/>
              <a:t>Driven by our spirit</a:t>
            </a:r>
          </a:p>
        </p:txBody>
      </p:sp>
      <p:grpSp>
        <p:nvGrpSpPr>
          <p:cNvPr id="2" name="Google Shape;311;p24">
            <a:extLst>
              <a:ext uri="{FF2B5EF4-FFF2-40B4-BE49-F238E27FC236}">
                <a16:creationId xmlns:a16="http://schemas.microsoft.com/office/drawing/2014/main" id="{B4DD7383-6314-8A71-98D6-8794C3CEBC6C}"/>
              </a:ext>
            </a:extLst>
          </p:cNvPr>
          <p:cNvGrpSpPr/>
          <p:nvPr/>
        </p:nvGrpSpPr>
        <p:grpSpPr>
          <a:xfrm>
            <a:off x="2143051" y="2722445"/>
            <a:ext cx="211907" cy="187134"/>
            <a:chOff x="1802075" y="1136925"/>
            <a:chExt cx="3817700" cy="3371400"/>
          </a:xfrm>
        </p:grpSpPr>
        <p:sp>
          <p:nvSpPr>
            <p:cNvPr id="3" name="Google Shape;312;p24">
              <a:extLst>
                <a:ext uri="{FF2B5EF4-FFF2-40B4-BE49-F238E27FC236}">
                  <a16:creationId xmlns:a16="http://schemas.microsoft.com/office/drawing/2014/main" id="{6A5F85BF-5EDB-D578-CD61-B58438EEFB80}"/>
                </a:ext>
              </a:extLst>
            </p:cNvPr>
            <p:cNvSpPr/>
            <p:nvPr/>
          </p:nvSpPr>
          <p:spPr>
            <a:xfrm>
              <a:off x="1802075" y="1136925"/>
              <a:ext cx="2568425" cy="3342000"/>
            </a:xfrm>
            <a:custGeom>
              <a:avLst/>
              <a:gdLst/>
              <a:ahLst/>
              <a:cxnLst/>
              <a:rect l="l" t="t" r="r" b="b"/>
              <a:pathLst>
                <a:path w="102737" h="133680" extrusionOk="0">
                  <a:moveTo>
                    <a:pt x="59458" y="0"/>
                  </a:moveTo>
                  <a:cubicBezTo>
                    <a:pt x="54279" y="0"/>
                    <a:pt x="48562" y="1642"/>
                    <a:pt x="42559" y="5102"/>
                  </a:cubicBezTo>
                  <a:cubicBezTo>
                    <a:pt x="19062" y="18673"/>
                    <a:pt x="1" y="55074"/>
                    <a:pt x="1" y="86419"/>
                  </a:cubicBezTo>
                  <a:cubicBezTo>
                    <a:pt x="1" y="105046"/>
                    <a:pt x="6748" y="116135"/>
                    <a:pt x="17154" y="122029"/>
                  </a:cubicBezTo>
                  <a:lnTo>
                    <a:pt x="32974" y="131164"/>
                  </a:lnTo>
                  <a:cubicBezTo>
                    <a:pt x="36075" y="132818"/>
                    <a:pt x="39547" y="133679"/>
                    <a:pt x="43298" y="133679"/>
                  </a:cubicBezTo>
                  <a:cubicBezTo>
                    <a:pt x="48477" y="133679"/>
                    <a:pt x="54187" y="132037"/>
                    <a:pt x="60178" y="128574"/>
                  </a:cubicBezTo>
                  <a:cubicBezTo>
                    <a:pt x="83690" y="115003"/>
                    <a:pt x="102736" y="78602"/>
                    <a:pt x="102736" y="47272"/>
                  </a:cubicBezTo>
                  <a:cubicBezTo>
                    <a:pt x="102736" y="20875"/>
                    <a:pt x="88886" y="13368"/>
                    <a:pt x="88886" y="13368"/>
                  </a:cubicBezTo>
                  <a:lnTo>
                    <a:pt x="69561" y="2403"/>
                  </a:lnTo>
                  <a:cubicBezTo>
                    <a:pt x="66521" y="822"/>
                    <a:pt x="63124" y="0"/>
                    <a:pt x="59458" y="0"/>
                  </a:cubicBezTo>
                  <a:close/>
                </a:path>
              </a:pathLst>
            </a:custGeom>
            <a:solidFill>
              <a:srgbClr val="3B75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13;p24">
              <a:extLst>
                <a:ext uri="{FF2B5EF4-FFF2-40B4-BE49-F238E27FC236}">
                  <a16:creationId xmlns:a16="http://schemas.microsoft.com/office/drawing/2014/main" id="{D59E1E3B-C890-057A-4327-F602CA5D1372}"/>
                </a:ext>
              </a:extLst>
            </p:cNvPr>
            <p:cNvSpPr/>
            <p:nvPr/>
          </p:nvSpPr>
          <p:spPr>
            <a:xfrm>
              <a:off x="2242950" y="1386825"/>
              <a:ext cx="2127550" cy="3092125"/>
            </a:xfrm>
            <a:custGeom>
              <a:avLst/>
              <a:gdLst/>
              <a:ahLst/>
              <a:cxnLst/>
              <a:rect l="l" t="t" r="r" b="b"/>
              <a:pathLst>
                <a:path w="85102" h="123685" extrusionOk="0">
                  <a:moveTo>
                    <a:pt x="59454" y="0"/>
                  </a:moveTo>
                  <a:cubicBezTo>
                    <a:pt x="54275" y="0"/>
                    <a:pt x="48562" y="1642"/>
                    <a:pt x="42558" y="5110"/>
                  </a:cubicBezTo>
                  <a:cubicBezTo>
                    <a:pt x="19046" y="18665"/>
                    <a:pt x="0" y="55066"/>
                    <a:pt x="0" y="86411"/>
                  </a:cubicBezTo>
                  <a:cubicBezTo>
                    <a:pt x="0" y="109738"/>
                    <a:pt x="10560" y="123685"/>
                    <a:pt x="25660" y="123685"/>
                  </a:cubicBezTo>
                  <a:cubicBezTo>
                    <a:pt x="30839" y="123685"/>
                    <a:pt x="36553" y="122044"/>
                    <a:pt x="42558" y="118578"/>
                  </a:cubicBezTo>
                  <a:cubicBezTo>
                    <a:pt x="66055" y="105007"/>
                    <a:pt x="85101" y="68606"/>
                    <a:pt x="85101" y="37276"/>
                  </a:cubicBezTo>
                  <a:cubicBezTo>
                    <a:pt x="85101" y="13940"/>
                    <a:pt x="74545" y="0"/>
                    <a:pt x="59454" y="0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14;p24">
              <a:extLst>
                <a:ext uri="{FF2B5EF4-FFF2-40B4-BE49-F238E27FC236}">
                  <a16:creationId xmlns:a16="http://schemas.microsoft.com/office/drawing/2014/main" id="{18C981A4-3A60-09CC-AA55-3363C35CB56E}"/>
                </a:ext>
              </a:extLst>
            </p:cNvPr>
            <p:cNvSpPr/>
            <p:nvPr/>
          </p:nvSpPr>
          <p:spPr>
            <a:xfrm>
              <a:off x="2568250" y="1859500"/>
              <a:ext cx="1476925" cy="2146475"/>
            </a:xfrm>
            <a:custGeom>
              <a:avLst/>
              <a:gdLst/>
              <a:ahLst/>
              <a:cxnLst/>
              <a:rect l="l" t="t" r="r" b="b"/>
              <a:pathLst>
                <a:path w="59077" h="85859" extrusionOk="0">
                  <a:moveTo>
                    <a:pt x="41261" y="1"/>
                  </a:moveTo>
                  <a:cubicBezTo>
                    <a:pt x="37669" y="1"/>
                    <a:pt x="33708" y="1139"/>
                    <a:pt x="29546" y="3542"/>
                  </a:cubicBezTo>
                  <a:cubicBezTo>
                    <a:pt x="13230" y="12972"/>
                    <a:pt x="1" y="38237"/>
                    <a:pt x="1" y="59982"/>
                  </a:cubicBezTo>
                  <a:cubicBezTo>
                    <a:pt x="1" y="76183"/>
                    <a:pt x="7335" y="85859"/>
                    <a:pt x="17816" y="85859"/>
                  </a:cubicBezTo>
                  <a:cubicBezTo>
                    <a:pt x="21412" y="85859"/>
                    <a:pt x="25379" y="84720"/>
                    <a:pt x="29546" y="82315"/>
                  </a:cubicBezTo>
                  <a:cubicBezTo>
                    <a:pt x="45847" y="72901"/>
                    <a:pt x="59077" y="47636"/>
                    <a:pt x="59077" y="25876"/>
                  </a:cubicBezTo>
                  <a:cubicBezTo>
                    <a:pt x="59077" y="9683"/>
                    <a:pt x="51740" y="1"/>
                    <a:pt x="4126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5;p24">
              <a:extLst>
                <a:ext uri="{FF2B5EF4-FFF2-40B4-BE49-F238E27FC236}">
                  <a16:creationId xmlns:a16="http://schemas.microsoft.com/office/drawing/2014/main" id="{18B53A9B-525F-4220-0A63-DEF4D5719A59}"/>
                </a:ext>
              </a:extLst>
            </p:cNvPr>
            <p:cNvSpPr/>
            <p:nvPr/>
          </p:nvSpPr>
          <p:spPr>
            <a:xfrm>
              <a:off x="2903650" y="2347175"/>
              <a:ext cx="806125" cy="1171475"/>
            </a:xfrm>
            <a:custGeom>
              <a:avLst/>
              <a:gdLst/>
              <a:ahLst/>
              <a:cxnLst/>
              <a:rect l="l" t="t" r="r" b="b"/>
              <a:pathLst>
                <a:path w="32245" h="46859" extrusionOk="0">
                  <a:moveTo>
                    <a:pt x="22530" y="1"/>
                  </a:moveTo>
                  <a:cubicBezTo>
                    <a:pt x="20568" y="1"/>
                    <a:pt x="18404" y="622"/>
                    <a:pt x="16130" y="1933"/>
                  </a:cubicBezTo>
                  <a:cubicBezTo>
                    <a:pt x="7228" y="7083"/>
                    <a:pt x="0" y="20871"/>
                    <a:pt x="0" y="32735"/>
                  </a:cubicBezTo>
                  <a:cubicBezTo>
                    <a:pt x="0" y="41581"/>
                    <a:pt x="4007" y="46858"/>
                    <a:pt x="9729" y="46858"/>
                  </a:cubicBezTo>
                  <a:cubicBezTo>
                    <a:pt x="11692" y="46858"/>
                    <a:pt x="13856" y="46237"/>
                    <a:pt x="16130" y="44926"/>
                  </a:cubicBezTo>
                  <a:cubicBezTo>
                    <a:pt x="25017" y="39792"/>
                    <a:pt x="32245" y="25989"/>
                    <a:pt x="32245" y="14124"/>
                  </a:cubicBezTo>
                  <a:cubicBezTo>
                    <a:pt x="32245" y="5278"/>
                    <a:pt x="28247" y="1"/>
                    <a:pt x="22530" y="1"/>
                  </a:cubicBezTo>
                  <a:close/>
                </a:path>
              </a:pathLst>
            </a:custGeom>
            <a:solidFill>
              <a:srgbClr val="5C8C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16;p24">
              <a:extLst>
                <a:ext uri="{FF2B5EF4-FFF2-40B4-BE49-F238E27FC236}">
                  <a16:creationId xmlns:a16="http://schemas.microsoft.com/office/drawing/2014/main" id="{6F1B2B38-DE86-F3EB-ECB1-699D8D84C0EF}"/>
                </a:ext>
              </a:extLst>
            </p:cNvPr>
            <p:cNvSpPr/>
            <p:nvPr/>
          </p:nvSpPr>
          <p:spPr>
            <a:xfrm>
              <a:off x="4287100" y="3513725"/>
              <a:ext cx="940300" cy="994600"/>
            </a:xfrm>
            <a:custGeom>
              <a:avLst/>
              <a:gdLst/>
              <a:ahLst/>
              <a:cxnLst/>
              <a:rect l="l" t="t" r="r" b="b"/>
              <a:pathLst>
                <a:path w="37612" h="39784" extrusionOk="0">
                  <a:moveTo>
                    <a:pt x="0" y="1"/>
                  </a:moveTo>
                  <a:lnTo>
                    <a:pt x="5739" y="21373"/>
                  </a:lnTo>
                  <a:lnTo>
                    <a:pt x="37611" y="39783"/>
                  </a:lnTo>
                  <a:lnTo>
                    <a:pt x="31842" y="182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17;p24">
              <a:extLst>
                <a:ext uri="{FF2B5EF4-FFF2-40B4-BE49-F238E27FC236}">
                  <a16:creationId xmlns:a16="http://schemas.microsoft.com/office/drawing/2014/main" id="{1EF6FC8A-52C1-D75C-59A0-A4D6764AE66C}"/>
                </a:ext>
              </a:extLst>
            </p:cNvPr>
            <p:cNvSpPr/>
            <p:nvPr/>
          </p:nvSpPr>
          <p:spPr>
            <a:xfrm>
              <a:off x="4289050" y="3367175"/>
              <a:ext cx="1330725" cy="604125"/>
            </a:xfrm>
            <a:custGeom>
              <a:avLst/>
              <a:gdLst/>
              <a:ahLst/>
              <a:cxnLst/>
              <a:rect l="l" t="t" r="r" b="b"/>
              <a:pathLst>
                <a:path w="53229" h="24165" extrusionOk="0">
                  <a:moveTo>
                    <a:pt x="21512" y="0"/>
                  </a:moveTo>
                  <a:lnTo>
                    <a:pt x="0" y="5770"/>
                  </a:lnTo>
                  <a:lnTo>
                    <a:pt x="31857" y="24164"/>
                  </a:lnTo>
                  <a:lnTo>
                    <a:pt x="53229" y="18441"/>
                  </a:lnTo>
                  <a:lnTo>
                    <a:pt x="21512" y="0"/>
                  </a:lnTo>
                  <a:close/>
                </a:path>
              </a:pathLst>
            </a:custGeom>
            <a:solidFill>
              <a:srgbClr val="4589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18;p24">
              <a:extLst>
                <a:ext uri="{FF2B5EF4-FFF2-40B4-BE49-F238E27FC236}">
                  <a16:creationId xmlns:a16="http://schemas.microsoft.com/office/drawing/2014/main" id="{BC929880-D374-545B-ACE4-8F9E6666A75D}"/>
                </a:ext>
              </a:extLst>
            </p:cNvPr>
            <p:cNvSpPr/>
            <p:nvPr/>
          </p:nvSpPr>
          <p:spPr>
            <a:xfrm>
              <a:off x="3258050" y="2885850"/>
              <a:ext cx="2001125" cy="1230450"/>
            </a:xfrm>
            <a:custGeom>
              <a:avLst/>
              <a:gdLst/>
              <a:ahLst/>
              <a:cxnLst/>
              <a:rect l="l" t="t" r="r" b="b"/>
              <a:pathLst>
                <a:path w="80045" h="49218" extrusionOk="0">
                  <a:moveTo>
                    <a:pt x="5025" y="0"/>
                  </a:moveTo>
                  <a:cubicBezTo>
                    <a:pt x="3502" y="0"/>
                    <a:pt x="2021" y="794"/>
                    <a:pt x="1210" y="2208"/>
                  </a:cubicBezTo>
                  <a:cubicBezTo>
                    <a:pt x="0" y="4318"/>
                    <a:pt x="729" y="7016"/>
                    <a:pt x="2838" y="8226"/>
                  </a:cubicBezTo>
                  <a:lnTo>
                    <a:pt x="73081" y="48644"/>
                  </a:lnTo>
                  <a:cubicBezTo>
                    <a:pt x="73748" y="49016"/>
                    <a:pt x="74508" y="49218"/>
                    <a:pt x="75268" y="49218"/>
                  </a:cubicBezTo>
                  <a:cubicBezTo>
                    <a:pt x="77269" y="49218"/>
                    <a:pt x="79021" y="47869"/>
                    <a:pt x="79533" y="45945"/>
                  </a:cubicBezTo>
                  <a:cubicBezTo>
                    <a:pt x="80045" y="44022"/>
                    <a:pt x="79207" y="41990"/>
                    <a:pt x="77470" y="40982"/>
                  </a:cubicBezTo>
                  <a:lnTo>
                    <a:pt x="7228" y="595"/>
                  </a:lnTo>
                  <a:cubicBezTo>
                    <a:pt x="6533" y="192"/>
                    <a:pt x="5774" y="0"/>
                    <a:pt x="5025" y="0"/>
                  </a:cubicBezTo>
                  <a:close/>
                </a:path>
              </a:pathLst>
            </a:custGeom>
            <a:solidFill>
              <a:srgbClr val="77BE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" name="Google Shape;350;p24">
            <a:extLst>
              <a:ext uri="{FF2B5EF4-FFF2-40B4-BE49-F238E27FC236}">
                <a16:creationId xmlns:a16="http://schemas.microsoft.com/office/drawing/2014/main" id="{1A50F8B0-F233-1402-C683-1E575633EF8F}"/>
              </a:ext>
            </a:extLst>
          </p:cNvPr>
          <p:cNvGrpSpPr/>
          <p:nvPr/>
        </p:nvGrpSpPr>
        <p:grpSpPr>
          <a:xfrm>
            <a:off x="2228635" y="1096148"/>
            <a:ext cx="140836" cy="250717"/>
            <a:chOff x="2390675" y="509525"/>
            <a:chExt cx="2636250" cy="4693075"/>
          </a:xfrm>
        </p:grpSpPr>
        <p:sp>
          <p:nvSpPr>
            <p:cNvPr id="42" name="Google Shape;351;p24">
              <a:extLst>
                <a:ext uri="{FF2B5EF4-FFF2-40B4-BE49-F238E27FC236}">
                  <a16:creationId xmlns:a16="http://schemas.microsoft.com/office/drawing/2014/main" id="{F559E7AB-983A-C653-FFB2-11692F6976EC}"/>
                </a:ext>
              </a:extLst>
            </p:cNvPr>
            <p:cNvSpPr/>
            <p:nvPr/>
          </p:nvSpPr>
          <p:spPr>
            <a:xfrm>
              <a:off x="2390675" y="1802775"/>
              <a:ext cx="2542025" cy="3399575"/>
            </a:xfrm>
            <a:custGeom>
              <a:avLst/>
              <a:gdLst/>
              <a:ahLst/>
              <a:cxnLst/>
              <a:rect l="l" t="t" r="r" b="b"/>
              <a:pathLst>
                <a:path w="101681" h="135983" extrusionOk="0">
                  <a:moveTo>
                    <a:pt x="67216" y="1"/>
                  </a:moveTo>
                  <a:cubicBezTo>
                    <a:pt x="66862" y="1"/>
                    <a:pt x="66490" y="103"/>
                    <a:pt x="66055" y="352"/>
                  </a:cubicBezTo>
                  <a:lnTo>
                    <a:pt x="44482" y="12915"/>
                  </a:lnTo>
                  <a:cubicBezTo>
                    <a:pt x="42652" y="13969"/>
                    <a:pt x="41178" y="16808"/>
                    <a:pt x="41178" y="19243"/>
                  </a:cubicBezTo>
                  <a:lnTo>
                    <a:pt x="41178" y="42352"/>
                  </a:lnTo>
                  <a:lnTo>
                    <a:pt x="23947" y="52293"/>
                  </a:lnTo>
                  <a:cubicBezTo>
                    <a:pt x="22117" y="53348"/>
                    <a:pt x="20644" y="56186"/>
                    <a:pt x="20644" y="58621"/>
                  </a:cubicBezTo>
                  <a:lnTo>
                    <a:pt x="20644" y="81731"/>
                  </a:lnTo>
                  <a:lnTo>
                    <a:pt x="3304" y="91734"/>
                  </a:lnTo>
                  <a:cubicBezTo>
                    <a:pt x="1474" y="92789"/>
                    <a:pt x="0" y="95627"/>
                    <a:pt x="0" y="98062"/>
                  </a:cubicBezTo>
                  <a:lnTo>
                    <a:pt x="0" y="116751"/>
                  </a:lnTo>
                  <a:cubicBezTo>
                    <a:pt x="0" y="117821"/>
                    <a:pt x="295" y="118628"/>
                    <a:pt x="776" y="119109"/>
                  </a:cubicBezTo>
                  <a:lnTo>
                    <a:pt x="33361" y="135704"/>
                  </a:lnTo>
                  <a:cubicBezTo>
                    <a:pt x="33638" y="135886"/>
                    <a:pt x="33959" y="135983"/>
                    <a:pt x="34311" y="135983"/>
                  </a:cubicBezTo>
                  <a:cubicBezTo>
                    <a:pt x="34710" y="135983"/>
                    <a:pt x="35149" y="135859"/>
                    <a:pt x="35610" y="135595"/>
                  </a:cubicBezTo>
                  <a:lnTo>
                    <a:pt x="96190" y="100497"/>
                  </a:lnTo>
                  <a:cubicBezTo>
                    <a:pt x="99230" y="98760"/>
                    <a:pt x="101681" y="94076"/>
                    <a:pt x="101681" y="90028"/>
                  </a:cubicBezTo>
                  <a:lnTo>
                    <a:pt x="101681" y="19196"/>
                  </a:lnTo>
                  <a:cubicBezTo>
                    <a:pt x="101681" y="17800"/>
                    <a:pt x="101200" y="16854"/>
                    <a:pt x="100440" y="16482"/>
                  </a:cubicBezTo>
                  <a:lnTo>
                    <a:pt x="68459" y="352"/>
                  </a:lnTo>
                  <a:cubicBezTo>
                    <a:pt x="68023" y="142"/>
                    <a:pt x="67632" y="1"/>
                    <a:pt x="67216" y="1"/>
                  </a:cubicBezTo>
                  <a:close/>
                </a:path>
              </a:pathLst>
            </a:custGeom>
            <a:solidFill>
              <a:srgbClr val="589EA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52;p24">
              <a:extLst>
                <a:ext uri="{FF2B5EF4-FFF2-40B4-BE49-F238E27FC236}">
                  <a16:creationId xmlns:a16="http://schemas.microsoft.com/office/drawing/2014/main" id="{BF821DA9-86EE-854E-A7DB-E871982E770C}"/>
                </a:ext>
              </a:extLst>
            </p:cNvPr>
            <p:cNvSpPr/>
            <p:nvPr/>
          </p:nvSpPr>
          <p:spPr>
            <a:xfrm>
              <a:off x="3198325" y="2210150"/>
              <a:ext cx="1734375" cy="2992450"/>
            </a:xfrm>
            <a:custGeom>
              <a:avLst/>
              <a:gdLst/>
              <a:ahLst/>
              <a:cxnLst/>
              <a:rect l="l" t="t" r="r" b="b"/>
              <a:pathLst>
                <a:path w="69375" h="119698" extrusionOk="0">
                  <a:moveTo>
                    <a:pt x="67390" y="0"/>
                  </a:moveTo>
                  <a:cubicBezTo>
                    <a:pt x="66986" y="0"/>
                    <a:pt x="66541" y="130"/>
                    <a:pt x="66071" y="404"/>
                  </a:cubicBezTo>
                  <a:lnTo>
                    <a:pt x="44482" y="12967"/>
                  </a:lnTo>
                  <a:cubicBezTo>
                    <a:pt x="42652" y="14021"/>
                    <a:pt x="41163" y="16860"/>
                    <a:pt x="41163" y="19295"/>
                  </a:cubicBezTo>
                  <a:lnTo>
                    <a:pt x="41163" y="42404"/>
                  </a:lnTo>
                  <a:lnTo>
                    <a:pt x="23947" y="52346"/>
                  </a:lnTo>
                  <a:cubicBezTo>
                    <a:pt x="22117" y="53400"/>
                    <a:pt x="20628" y="56239"/>
                    <a:pt x="20628" y="58674"/>
                  </a:cubicBezTo>
                  <a:lnTo>
                    <a:pt x="20628" y="81783"/>
                  </a:lnTo>
                  <a:lnTo>
                    <a:pt x="3304" y="91786"/>
                  </a:lnTo>
                  <a:cubicBezTo>
                    <a:pt x="1474" y="92841"/>
                    <a:pt x="1" y="95664"/>
                    <a:pt x="1" y="98114"/>
                  </a:cubicBezTo>
                  <a:lnTo>
                    <a:pt x="1" y="116803"/>
                  </a:lnTo>
                  <a:cubicBezTo>
                    <a:pt x="1" y="118616"/>
                    <a:pt x="826" y="119698"/>
                    <a:pt x="2002" y="119698"/>
                  </a:cubicBezTo>
                  <a:cubicBezTo>
                    <a:pt x="2406" y="119698"/>
                    <a:pt x="2852" y="119570"/>
                    <a:pt x="3320" y="119300"/>
                  </a:cubicBezTo>
                  <a:lnTo>
                    <a:pt x="63900" y="84202"/>
                  </a:lnTo>
                  <a:cubicBezTo>
                    <a:pt x="66924" y="82465"/>
                    <a:pt x="69375" y="77781"/>
                    <a:pt x="69375" y="73733"/>
                  </a:cubicBezTo>
                  <a:lnTo>
                    <a:pt x="69375" y="2901"/>
                  </a:lnTo>
                  <a:cubicBezTo>
                    <a:pt x="69375" y="1090"/>
                    <a:pt x="68560" y="0"/>
                    <a:pt x="67390" y="0"/>
                  </a:cubicBezTo>
                  <a:close/>
                </a:path>
              </a:pathLst>
            </a:custGeom>
            <a:solidFill>
              <a:srgbClr val="B2D2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53;p24">
              <a:extLst>
                <a:ext uri="{FF2B5EF4-FFF2-40B4-BE49-F238E27FC236}">
                  <a16:creationId xmlns:a16="http://schemas.microsoft.com/office/drawing/2014/main" id="{33917FA9-45BE-AE61-6302-90EC7E8C358C}"/>
                </a:ext>
              </a:extLst>
            </p:cNvPr>
            <p:cNvSpPr/>
            <p:nvPr/>
          </p:nvSpPr>
          <p:spPr>
            <a:xfrm>
              <a:off x="2390675" y="3846025"/>
              <a:ext cx="1323375" cy="817000"/>
            </a:xfrm>
            <a:custGeom>
              <a:avLst/>
              <a:gdLst/>
              <a:ahLst/>
              <a:cxnLst/>
              <a:rect l="l" t="t" r="r" b="b"/>
              <a:pathLst>
                <a:path w="52935" h="32680" extrusionOk="0">
                  <a:moveTo>
                    <a:pt x="20644" y="1"/>
                  </a:moveTo>
                  <a:lnTo>
                    <a:pt x="3304" y="10004"/>
                  </a:lnTo>
                  <a:cubicBezTo>
                    <a:pt x="1474" y="11059"/>
                    <a:pt x="0" y="13897"/>
                    <a:pt x="0" y="16332"/>
                  </a:cubicBezTo>
                  <a:lnTo>
                    <a:pt x="32307" y="32679"/>
                  </a:lnTo>
                  <a:cubicBezTo>
                    <a:pt x="32307" y="30229"/>
                    <a:pt x="33780" y="27406"/>
                    <a:pt x="35610" y="26351"/>
                  </a:cubicBezTo>
                  <a:lnTo>
                    <a:pt x="52934" y="16348"/>
                  </a:lnTo>
                  <a:lnTo>
                    <a:pt x="20644" y="1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354;p24">
              <a:extLst>
                <a:ext uri="{FF2B5EF4-FFF2-40B4-BE49-F238E27FC236}">
                  <a16:creationId xmlns:a16="http://schemas.microsoft.com/office/drawing/2014/main" id="{41903CC3-248A-5484-394D-EF5655226323}"/>
                </a:ext>
              </a:extLst>
            </p:cNvPr>
            <p:cNvSpPr/>
            <p:nvPr/>
          </p:nvSpPr>
          <p:spPr>
            <a:xfrm>
              <a:off x="2906750" y="2861550"/>
              <a:ext cx="1320650" cy="815050"/>
            </a:xfrm>
            <a:custGeom>
              <a:avLst/>
              <a:gdLst/>
              <a:ahLst/>
              <a:cxnLst/>
              <a:rect l="l" t="t" r="r" b="b"/>
              <a:pathLst>
                <a:path w="52826" h="32602" extrusionOk="0">
                  <a:moveTo>
                    <a:pt x="20535" y="1"/>
                  </a:moveTo>
                  <a:lnTo>
                    <a:pt x="3304" y="9942"/>
                  </a:lnTo>
                  <a:cubicBezTo>
                    <a:pt x="1474" y="10997"/>
                    <a:pt x="1" y="13835"/>
                    <a:pt x="1" y="16270"/>
                  </a:cubicBezTo>
                  <a:lnTo>
                    <a:pt x="32307" y="32602"/>
                  </a:lnTo>
                  <a:cubicBezTo>
                    <a:pt x="32291" y="30167"/>
                    <a:pt x="33780" y="27344"/>
                    <a:pt x="35610" y="26290"/>
                  </a:cubicBezTo>
                  <a:lnTo>
                    <a:pt x="52826" y="16348"/>
                  </a:lnTo>
                  <a:lnTo>
                    <a:pt x="20535" y="1"/>
                  </a:ln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355;p24">
              <a:extLst>
                <a:ext uri="{FF2B5EF4-FFF2-40B4-BE49-F238E27FC236}">
                  <a16:creationId xmlns:a16="http://schemas.microsoft.com/office/drawing/2014/main" id="{741E6843-BE1B-E476-789E-B366B9246A29}"/>
                </a:ext>
              </a:extLst>
            </p:cNvPr>
            <p:cNvSpPr/>
            <p:nvPr/>
          </p:nvSpPr>
          <p:spPr>
            <a:xfrm>
              <a:off x="3419725" y="1802400"/>
              <a:ext cx="1481975" cy="889750"/>
            </a:xfrm>
            <a:custGeom>
              <a:avLst/>
              <a:gdLst/>
              <a:ahLst/>
              <a:cxnLst/>
              <a:rect l="l" t="t" r="r" b="b"/>
              <a:pathLst>
                <a:path w="59279" h="35590" extrusionOk="0">
                  <a:moveTo>
                    <a:pt x="26054" y="0"/>
                  </a:moveTo>
                  <a:cubicBezTo>
                    <a:pt x="25700" y="0"/>
                    <a:pt x="25328" y="102"/>
                    <a:pt x="24893" y="351"/>
                  </a:cubicBezTo>
                  <a:lnTo>
                    <a:pt x="3320" y="12930"/>
                  </a:lnTo>
                  <a:cubicBezTo>
                    <a:pt x="1490" y="13984"/>
                    <a:pt x="1" y="16807"/>
                    <a:pt x="1" y="19258"/>
                  </a:cubicBezTo>
                  <a:lnTo>
                    <a:pt x="32307" y="35589"/>
                  </a:lnTo>
                  <a:cubicBezTo>
                    <a:pt x="32307" y="33154"/>
                    <a:pt x="33796" y="30331"/>
                    <a:pt x="35626" y="29277"/>
                  </a:cubicBezTo>
                  <a:lnTo>
                    <a:pt x="57200" y="16714"/>
                  </a:lnTo>
                  <a:cubicBezTo>
                    <a:pt x="57670" y="16437"/>
                    <a:pt x="58113" y="16309"/>
                    <a:pt x="58516" y="16309"/>
                  </a:cubicBezTo>
                  <a:cubicBezTo>
                    <a:pt x="58790" y="16309"/>
                    <a:pt x="59046" y="16368"/>
                    <a:pt x="59278" y="16481"/>
                  </a:cubicBezTo>
                  <a:lnTo>
                    <a:pt x="27297" y="351"/>
                  </a:lnTo>
                  <a:cubicBezTo>
                    <a:pt x="26861" y="142"/>
                    <a:pt x="26470" y="0"/>
                    <a:pt x="26054" y="0"/>
                  </a:cubicBezTo>
                  <a:close/>
                </a:path>
              </a:pathLst>
            </a:custGeom>
            <a:solidFill>
              <a:srgbClr val="79B1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356;p24">
              <a:extLst>
                <a:ext uri="{FF2B5EF4-FFF2-40B4-BE49-F238E27FC236}">
                  <a16:creationId xmlns:a16="http://schemas.microsoft.com/office/drawing/2014/main" id="{611DECF4-E30A-7AA7-929D-377D976669D4}"/>
                </a:ext>
              </a:extLst>
            </p:cNvPr>
            <p:cNvSpPr/>
            <p:nvPr/>
          </p:nvSpPr>
          <p:spPr>
            <a:xfrm>
              <a:off x="4160700" y="509525"/>
              <a:ext cx="866225" cy="1252050"/>
            </a:xfrm>
            <a:custGeom>
              <a:avLst/>
              <a:gdLst/>
              <a:ahLst/>
              <a:cxnLst/>
              <a:rect l="l" t="t" r="r" b="b"/>
              <a:pathLst>
                <a:path w="34649" h="50082" extrusionOk="0">
                  <a:moveTo>
                    <a:pt x="34649" y="1"/>
                  </a:moveTo>
                  <a:lnTo>
                    <a:pt x="0" y="20008"/>
                  </a:lnTo>
                  <a:lnTo>
                    <a:pt x="0" y="50081"/>
                  </a:lnTo>
                  <a:lnTo>
                    <a:pt x="34649" y="30089"/>
                  </a:lnTo>
                  <a:lnTo>
                    <a:pt x="27747" y="19031"/>
                  </a:lnTo>
                  <a:lnTo>
                    <a:pt x="34649" y="1"/>
                  </a:lnTo>
                  <a:close/>
                </a:path>
              </a:pathLst>
            </a:custGeom>
            <a:solidFill>
              <a:srgbClr val="2955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357;p24">
              <a:extLst>
                <a:ext uri="{FF2B5EF4-FFF2-40B4-BE49-F238E27FC236}">
                  <a16:creationId xmlns:a16="http://schemas.microsoft.com/office/drawing/2014/main" id="{A985ECAA-22C0-CC6B-38CB-1952052AED83}"/>
                </a:ext>
              </a:extLst>
            </p:cNvPr>
            <p:cNvSpPr/>
            <p:nvPr/>
          </p:nvSpPr>
          <p:spPr>
            <a:xfrm>
              <a:off x="4107200" y="951175"/>
              <a:ext cx="107425" cy="1350125"/>
            </a:xfrm>
            <a:custGeom>
              <a:avLst/>
              <a:gdLst/>
              <a:ahLst/>
              <a:cxnLst/>
              <a:rect l="l" t="t" r="r" b="b"/>
              <a:pathLst>
                <a:path w="4297" h="54005" extrusionOk="0">
                  <a:moveTo>
                    <a:pt x="2140" y="0"/>
                  </a:moveTo>
                  <a:cubicBezTo>
                    <a:pt x="962" y="0"/>
                    <a:pt x="0" y="962"/>
                    <a:pt x="0" y="2140"/>
                  </a:cubicBezTo>
                  <a:lnTo>
                    <a:pt x="0" y="51864"/>
                  </a:lnTo>
                  <a:cubicBezTo>
                    <a:pt x="0" y="53043"/>
                    <a:pt x="962" y="54005"/>
                    <a:pt x="2140" y="54005"/>
                  </a:cubicBezTo>
                  <a:cubicBezTo>
                    <a:pt x="3335" y="54005"/>
                    <a:pt x="4296" y="53043"/>
                    <a:pt x="4296" y="51864"/>
                  </a:cubicBezTo>
                  <a:lnTo>
                    <a:pt x="4296" y="2140"/>
                  </a:lnTo>
                  <a:cubicBezTo>
                    <a:pt x="4296" y="962"/>
                    <a:pt x="3335" y="0"/>
                    <a:pt x="2140" y="0"/>
                  </a:cubicBezTo>
                  <a:close/>
                </a:path>
              </a:pathLst>
            </a:custGeom>
            <a:solidFill>
              <a:srgbClr val="3E73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9460108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Graphic spid="14" grpId="0">
        <p:bldAsOne/>
      </p:bldGraphic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9041F052-FA18-66CA-3533-42E9ABBBE1DA}"/>
              </a:ext>
            </a:extLst>
          </p:cNvPr>
          <p:cNvGrpSpPr/>
          <p:nvPr/>
        </p:nvGrpSpPr>
        <p:grpSpPr>
          <a:xfrm>
            <a:off x="411140" y="1171397"/>
            <a:ext cx="4307462" cy="3063240"/>
            <a:chOff x="116222" y="1319960"/>
            <a:chExt cx="4307462" cy="3063240"/>
          </a:xfrm>
        </p:grpSpPr>
        <p:pic>
          <p:nvPicPr>
            <p:cNvPr id="1026" name="Picture 2" descr="person writing on brown wooden table near white ceramic mug">
              <a:extLst>
                <a:ext uri="{FF2B5EF4-FFF2-40B4-BE49-F238E27FC236}">
                  <a16:creationId xmlns:a16="http://schemas.microsoft.com/office/drawing/2014/main" id="{506DC254-F475-17A5-1D6B-7B57F2101D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artisticBlur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222" y="1319960"/>
              <a:ext cx="4307462" cy="3063240"/>
            </a:xfrm>
            <a:prstGeom prst="roundRect">
              <a:avLst>
                <a:gd name="adj" fmla="val 2094"/>
              </a:avLst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7D8D8DC6-8D4F-11A6-DAF2-F5EC6174C52F}"/>
                </a:ext>
              </a:extLst>
            </p:cNvPr>
            <p:cNvSpPr/>
            <p:nvPr/>
          </p:nvSpPr>
          <p:spPr>
            <a:xfrm>
              <a:off x="116222" y="1319960"/>
              <a:ext cx="4307462" cy="3063240"/>
            </a:xfrm>
            <a:prstGeom prst="roundRect">
              <a:avLst>
                <a:gd name="adj" fmla="val 1389"/>
              </a:avLst>
            </a:prstGeom>
            <a:solidFill>
              <a:schemeClr val="tx2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0082966-7B76-73FC-F24D-895E5955454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266961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>
                <a:solidFill>
                  <a:schemeClr val="accent3"/>
                </a:solidFill>
                <a:latin typeface="Montserrat Medium" pitchFamily="2" charset="0"/>
                <a:ea typeface="Lato Light"/>
                <a:cs typeface="Lato Light"/>
              </a:rPr>
              <a:t>Problems</a:t>
            </a:r>
            <a:endParaRPr lang="en-US">
              <a:solidFill>
                <a:schemeClr val="bg1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CA42E6-CC96-F474-C5BB-3D575B0701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942E210-3763-4D33-978C-B3B2033E7728}"/>
              </a:ext>
            </a:extLst>
          </p:cNvPr>
          <p:cNvSpPr txBox="1"/>
          <p:nvPr/>
        </p:nvSpPr>
        <p:spPr>
          <a:xfrm>
            <a:off x="724629" y="2219541"/>
            <a:ext cx="3843518" cy="952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Many documents are in </a:t>
            </a:r>
            <a:r>
              <a:rPr lang="en-US" sz="1100" b="1">
                <a:solidFill>
                  <a:srgbClr val="D0F09F"/>
                </a:solidFill>
                <a:latin typeface="Montserrat" panose="00000500000000000000" pitchFamily="2" charset="0"/>
              </a:rPr>
              <a:t>digital asset </a:t>
            </a: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form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Read lots of </a:t>
            </a:r>
            <a:r>
              <a:rPr lang="en-US" sz="1100" b="1">
                <a:solidFill>
                  <a:srgbClr val="D0F09F"/>
                </a:solidFill>
                <a:latin typeface="Montserrat" panose="00000500000000000000" pitchFamily="2" charset="0"/>
              </a:rPr>
              <a:t>separate resources</a:t>
            </a:r>
          </a:p>
          <a:p>
            <a:pPr>
              <a:lnSpc>
                <a:spcPct val="130000"/>
              </a:lnSpc>
            </a:pPr>
            <a:r>
              <a:rPr lang="vi-VN" sz="1100" b="1">
                <a:solidFill>
                  <a:srgbClr val="D0F09F"/>
                </a:solidFill>
                <a:latin typeface="Montserrat" panose="00000500000000000000" pitchFamily="2" charset="0"/>
              </a:rPr>
              <a:t>Diffuse ways </a:t>
            </a:r>
            <a:r>
              <a:rPr lang="vi-VN" sz="1100">
                <a:solidFill>
                  <a:schemeClr val="bg1"/>
                </a:solidFill>
                <a:latin typeface="Montserrat" panose="00000500000000000000" pitchFamily="2" charset="0"/>
              </a:rPr>
              <a:t>of learning language through articles</a:t>
            </a:r>
          </a:p>
          <a:p>
            <a:pPr>
              <a:lnSpc>
                <a:spcPct val="130000"/>
              </a:lnSpc>
            </a:pPr>
            <a:r>
              <a:rPr lang="en-US" sz="1100">
                <a:solidFill>
                  <a:schemeClr val="bg1"/>
                </a:solidFill>
                <a:latin typeface="Montserrat" panose="00000500000000000000" pitchFamily="2" charset="0"/>
              </a:rPr>
              <a:t>Demand to </a:t>
            </a:r>
            <a:r>
              <a:rPr lang="en-US" sz="1100" b="1">
                <a:solidFill>
                  <a:srgbClr val="D0F09F"/>
                </a:solidFill>
                <a:latin typeface="Montserrat" panose="00000500000000000000" pitchFamily="2" charset="0"/>
              </a:rPr>
              <a:t>take note</a:t>
            </a:r>
            <a:r>
              <a:rPr lang="vi-VN" sz="1100" b="1">
                <a:solidFill>
                  <a:srgbClr val="D0F09F"/>
                </a:solidFill>
                <a:latin typeface="Montserrat" panose="00000500000000000000" pitchFamily="2" charset="0"/>
              </a:rPr>
              <a:t> and easily review</a:t>
            </a:r>
            <a:endParaRPr lang="en-US" sz="1100" b="1">
              <a:solidFill>
                <a:srgbClr val="D0F09F"/>
              </a:solidFill>
              <a:latin typeface="Montserrat" panose="00000500000000000000" pitchFamily="2" charset="0"/>
            </a:endParaRPr>
          </a:p>
        </p:txBody>
      </p:sp>
      <p:sp>
        <p:nvSpPr>
          <p:cNvPr id="77" name="Google Shape;163;p19">
            <a:extLst>
              <a:ext uri="{FF2B5EF4-FFF2-40B4-BE49-F238E27FC236}">
                <a16:creationId xmlns:a16="http://schemas.microsoft.com/office/drawing/2014/main" id="{7717339D-010D-BBCE-515C-0047C01EF7C7}"/>
              </a:ext>
            </a:extLst>
          </p:cNvPr>
          <p:cNvSpPr txBox="1">
            <a:spLocks/>
          </p:cNvSpPr>
          <p:nvPr/>
        </p:nvSpPr>
        <p:spPr>
          <a:xfrm>
            <a:off x="263828" y="2230649"/>
            <a:ext cx="759775" cy="5031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5400">
                <a:solidFill>
                  <a:schemeClr val="bg2">
                    <a:lumMod val="10000"/>
                    <a:lumOff val="90000"/>
                    <a:alpha val="30000"/>
                  </a:schemeClr>
                </a:solidFill>
                <a:latin typeface="Montserrat Medium" pitchFamily="2" charset="0"/>
                <a:ea typeface="Lato Light"/>
                <a:cs typeface="Lato Light"/>
              </a:rPr>
              <a:t>“</a:t>
            </a:r>
            <a:endParaRPr lang="en-US" sz="5400">
              <a:solidFill>
                <a:schemeClr val="bg2">
                  <a:lumMod val="10000"/>
                  <a:lumOff val="90000"/>
                  <a:alpha val="3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1F6DC48-0404-5001-8981-87D4D4BEAE61}"/>
              </a:ext>
            </a:extLst>
          </p:cNvPr>
          <p:cNvSpPr txBox="1"/>
          <p:nvPr/>
        </p:nvSpPr>
        <p:spPr>
          <a:xfrm>
            <a:off x="4106673" y="2771715"/>
            <a:ext cx="598009" cy="9233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5400">
                <a:solidFill>
                  <a:schemeClr val="bg2">
                    <a:lumMod val="90000"/>
                    <a:lumOff val="10000"/>
                  </a:schemeClr>
                </a:solidFill>
                <a:latin typeface="Montserrat Medium" pitchFamily="2" charset="0"/>
                <a:ea typeface="Lato Light"/>
                <a:cs typeface="Lato Light"/>
              </a:defRPr>
            </a:lvl1pPr>
          </a:lstStyle>
          <a:p>
            <a:r>
              <a:rPr lang="vi-VN">
                <a:solidFill>
                  <a:schemeClr val="bg2">
                    <a:lumMod val="10000"/>
                    <a:lumOff val="90000"/>
                    <a:alpha val="30000"/>
                  </a:schemeClr>
                </a:solidFill>
              </a:rPr>
              <a:t>”</a:t>
            </a:r>
            <a:endParaRPr lang="en-US">
              <a:solidFill>
                <a:schemeClr val="bg2">
                  <a:lumMod val="10000"/>
                  <a:lumOff val="90000"/>
                  <a:alpha val="30000"/>
                </a:schemeClr>
              </a:solidFill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CA7EC8E-C875-76B7-C977-DC17B5936EA7}"/>
              </a:ext>
            </a:extLst>
          </p:cNvPr>
          <p:cNvGrpSpPr/>
          <p:nvPr/>
        </p:nvGrpSpPr>
        <p:grpSpPr>
          <a:xfrm>
            <a:off x="5403262" y="2854195"/>
            <a:ext cx="4653116" cy="435779"/>
            <a:chOff x="1341409" y="3518161"/>
            <a:chExt cx="4653116" cy="435779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51FAF44-BBCA-EA8B-0342-D2F2D8C95B1F}"/>
                </a:ext>
              </a:extLst>
            </p:cNvPr>
            <p:cNvSpPr txBox="1"/>
            <p:nvPr/>
          </p:nvSpPr>
          <p:spPr>
            <a:xfrm>
              <a:off x="1341409" y="3518161"/>
              <a:ext cx="46531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200" b="1">
                  <a:solidFill>
                    <a:srgbClr val="A8DBA7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r>
                <a:rPr lang="en-US" sz="900">
                  <a:solidFill>
                    <a:srgbClr val="77BE9C"/>
                  </a:solidFill>
                </a:rPr>
                <a:t>Time-consuming and boring learning process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B79E6D5-14D7-C13B-73D4-6026FF5426B1}"/>
                </a:ext>
              </a:extLst>
            </p:cNvPr>
            <p:cNvSpPr txBox="1"/>
            <p:nvPr/>
          </p:nvSpPr>
          <p:spPr>
            <a:xfrm>
              <a:off x="1341409" y="3738496"/>
              <a:ext cx="3316873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800">
                  <a:solidFill>
                    <a:schemeClr val="tx2">
                      <a:lumMod val="20000"/>
                      <a:lumOff val="80000"/>
                    </a:schemeClr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n-US"/>
                <a:t>L</a:t>
              </a:r>
              <a:r>
                <a:rPr lang="vi-VN"/>
                <a:t>ots of time to figure out how to manage learning material</a:t>
              </a:r>
              <a:endParaRPr lang="en-US"/>
            </a:p>
          </p:txBody>
        </p:sp>
      </p:grpSp>
      <p:grpSp>
        <p:nvGrpSpPr>
          <p:cNvPr id="38" name="Google Shape;8572;p48">
            <a:extLst>
              <a:ext uri="{FF2B5EF4-FFF2-40B4-BE49-F238E27FC236}">
                <a16:creationId xmlns:a16="http://schemas.microsoft.com/office/drawing/2014/main" id="{0707CFDC-A70C-9AD7-FF0B-B5DA7EC90FCB}"/>
              </a:ext>
            </a:extLst>
          </p:cNvPr>
          <p:cNvGrpSpPr/>
          <p:nvPr/>
        </p:nvGrpSpPr>
        <p:grpSpPr>
          <a:xfrm>
            <a:off x="5031453" y="2909697"/>
            <a:ext cx="254554" cy="256585"/>
            <a:chOff x="1777925" y="1953700"/>
            <a:chExt cx="294600" cy="296950"/>
          </a:xfrm>
          <a:solidFill>
            <a:srgbClr val="77BE9C"/>
          </a:solidFill>
        </p:grpSpPr>
        <p:sp>
          <p:nvSpPr>
            <p:cNvPr id="41" name="Google Shape;8573;p48">
              <a:extLst>
                <a:ext uri="{FF2B5EF4-FFF2-40B4-BE49-F238E27FC236}">
                  <a16:creationId xmlns:a16="http://schemas.microsoft.com/office/drawing/2014/main" id="{18015760-2C42-A841-5720-47E1654C0B01}"/>
                </a:ext>
              </a:extLst>
            </p:cNvPr>
            <p:cNvSpPr/>
            <p:nvPr/>
          </p:nvSpPr>
          <p:spPr>
            <a:xfrm>
              <a:off x="1794450" y="2052125"/>
              <a:ext cx="278075" cy="198525"/>
            </a:xfrm>
            <a:custGeom>
              <a:avLst/>
              <a:gdLst/>
              <a:ahLst/>
              <a:cxnLst/>
              <a:rect l="l" t="t" r="r" b="b"/>
              <a:pathLst>
                <a:path w="11123" h="7941" extrusionOk="0">
                  <a:moveTo>
                    <a:pt x="10545" y="1"/>
                  </a:moveTo>
                  <a:cubicBezTo>
                    <a:pt x="10499" y="1"/>
                    <a:pt x="10449" y="11"/>
                    <a:pt x="10397" y="33"/>
                  </a:cubicBezTo>
                  <a:cubicBezTo>
                    <a:pt x="10208" y="64"/>
                    <a:pt x="10145" y="253"/>
                    <a:pt x="10177" y="474"/>
                  </a:cubicBezTo>
                  <a:cubicBezTo>
                    <a:pt x="10334" y="1009"/>
                    <a:pt x="10460" y="1514"/>
                    <a:pt x="10460" y="1986"/>
                  </a:cubicBezTo>
                  <a:cubicBezTo>
                    <a:pt x="10460" y="4885"/>
                    <a:pt x="8129" y="7247"/>
                    <a:pt x="5199" y="7247"/>
                  </a:cubicBezTo>
                  <a:cubicBezTo>
                    <a:pt x="3561" y="7247"/>
                    <a:pt x="2017" y="6460"/>
                    <a:pt x="1040" y="5137"/>
                  </a:cubicBezTo>
                  <a:lnTo>
                    <a:pt x="1734" y="5137"/>
                  </a:lnTo>
                  <a:cubicBezTo>
                    <a:pt x="1954" y="5137"/>
                    <a:pt x="2112" y="4979"/>
                    <a:pt x="2112" y="4790"/>
                  </a:cubicBezTo>
                  <a:cubicBezTo>
                    <a:pt x="2112" y="4601"/>
                    <a:pt x="1954" y="4444"/>
                    <a:pt x="1734" y="4444"/>
                  </a:cubicBezTo>
                  <a:lnTo>
                    <a:pt x="379" y="4444"/>
                  </a:lnTo>
                  <a:cubicBezTo>
                    <a:pt x="158" y="4444"/>
                    <a:pt x="1" y="4601"/>
                    <a:pt x="1" y="4790"/>
                  </a:cubicBezTo>
                  <a:lnTo>
                    <a:pt x="1" y="6176"/>
                  </a:lnTo>
                  <a:cubicBezTo>
                    <a:pt x="1" y="6365"/>
                    <a:pt x="158" y="6523"/>
                    <a:pt x="379" y="6523"/>
                  </a:cubicBezTo>
                  <a:cubicBezTo>
                    <a:pt x="568" y="6523"/>
                    <a:pt x="725" y="6365"/>
                    <a:pt x="725" y="6176"/>
                  </a:cubicBezTo>
                  <a:lnTo>
                    <a:pt x="725" y="5830"/>
                  </a:lnTo>
                  <a:cubicBezTo>
                    <a:pt x="1860" y="7184"/>
                    <a:pt x="3529" y="7941"/>
                    <a:pt x="5199" y="7941"/>
                  </a:cubicBezTo>
                  <a:cubicBezTo>
                    <a:pt x="8476" y="7941"/>
                    <a:pt x="11122" y="5294"/>
                    <a:pt x="11122" y="2049"/>
                  </a:cubicBezTo>
                  <a:cubicBezTo>
                    <a:pt x="11122" y="1482"/>
                    <a:pt x="11028" y="883"/>
                    <a:pt x="10839" y="253"/>
                  </a:cubicBezTo>
                  <a:cubicBezTo>
                    <a:pt x="10814" y="109"/>
                    <a:pt x="10698" y="1"/>
                    <a:pt x="1054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50" name="Google Shape;8574;p48">
              <a:extLst>
                <a:ext uri="{FF2B5EF4-FFF2-40B4-BE49-F238E27FC236}">
                  <a16:creationId xmlns:a16="http://schemas.microsoft.com/office/drawing/2014/main" id="{21B0E4CF-A555-8681-CCAD-4DADBC42871F}"/>
                </a:ext>
              </a:extLst>
            </p:cNvPr>
            <p:cNvSpPr/>
            <p:nvPr/>
          </p:nvSpPr>
          <p:spPr>
            <a:xfrm>
              <a:off x="1777925" y="1953700"/>
              <a:ext cx="278050" cy="198675"/>
            </a:xfrm>
            <a:custGeom>
              <a:avLst/>
              <a:gdLst/>
              <a:ahLst/>
              <a:cxnLst/>
              <a:rect l="l" t="t" r="r" b="b"/>
              <a:pathLst>
                <a:path w="11122" h="7947" extrusionOk="0">
                  <a:moveTo>
                    <a:pt x="5892" y="0"/>
                  </a:moveTo>
                  <a:cubicBezTo>
                    <a:pt x="2647" y="0"/>
                    <a:pt x="0" y="2615"/>
                    <a:pt x="0" y="5892"/>
                  </a:cubicBezTo>
                  <a:cubicBezTo>
                    <a:pt x="0" y="6459"/>
                    <a:pt x="63" y="7026"/>
                    <a:pt x="284" y="7656"/>
                  </a:cubicBezTo>
                  <a:cubicBezTo>
                    <a:pt x="310" y="7869"/>
                    <a:pt x="450" y="7947"/>
                    <a:pt x="606" y="7947"/>
                  </a:cubicBezTo>
                  <a:cubicBezTo>
                    <a:pt x="635" y="7947"/>
                    <a:pt x="664" y="7944"/>
                    <a:pt x="693" y="7939"/>
                  </a:cubicBezTo>
                  <a:cubicBezTo>
                    <a:pt x="914" y="7908"/>
                    <a:pt x="977" y="7719"/>
                    <a:pt x="945" y="7498"/>
                  </a:cubicBezTo>
                  <a:cubicBezTo>
                    <a:pt x="788" y="6963"/>
                    <a:pt x="662" y="6459"/>
                    <a:pt x="662" y="5923"/>
                  </a:cubicBezTo>
                  <a:cubicBezTo>
                    <a:pt x="662" y="3056"/>
                    <a:pt x="2993" y="693"/>
                    <a:pt x="5923" y="693"/>
                  </a:cubicBezTo>
                  <a:cubicBezTo>
                    <a:pt x="7561" y="693"/>
                    <a:pt x="9105" y="1481"/>
                    <a:pt x="10082" y="2773"/>
                  </a:cubicBezTo>
                  <a:lnTo>
                    <a:pt x="9389" y="2773"/>
                  </a:lnTo>
                  <a:cubicBezTo>
                    <a:pt x="9168" y="2773"/>
                    <a:pt x="9011" y="2930"/>
                    <a:pt x="9011" y="3151"/>
                  </a:cubicBezTo>
                  <a:cubicBezTo>
                    <a:pt x="9011" y="3340"/>
                    <a:pt x="9168" y="3497"/>
                    <a:pt x="9389" y="3497"/>
                  </a:cubicBezTo>
                  <a:lnTo>
                    <a:pt x="10743" y="3497"/>
                  </a:lnTo>
                  <a:cubicBezTo>
                    <a:pt x="10964" y="3497"/>
                    <a:pt x="11121" y="3340"/>
                    <a:pt x="11121" y="3151"/>
                  </a:cubicBezTo>
                  <a:lnTo>
                    <a:pt x="11121" y="1765"/>
                  </a:lnTo>
                  <a:cubicBezTo>
                    <a:pt x="11121" y="1575"/>
                    <a:pt x="10964" y="1418"/>
                    <a:pt x="10743" y="1418"/>
                  </a:cubicBezTo>
                  <a:cubicBezTo>
                    <a:pt x="10554" y="1418"/>
                    <a:pt x="10397" y="1575"/>
                    <a:pt x="10397" y="1765"/>
                  </a:cubicBezTo>
                  <a:lnTo>
                    <a:pt x="10397" y="2111"/>
                  </a:lnTo>
                  <a:cubicBezTo>
                    <a:pt x="9263" y="725"/>
                    <a:pt x="7593" y="0"/>
                    <a:pt x="589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56" name="Google Shape;8575;p48">
              <a:extLst>
                <a:ext uri="{FF2B5EF4-FFF2-40B4-BE49-F238E27FC236}">
                  <a16:creationId xmlns:a16="http://schemas.microsoft.com/office/drawing/2014/main" id="{1336265B-250B-8A30-DD0B-1BCD4D218442}"/>
                </a:ext>
              </a:extLst>
            </p:cNvPr>
            <p:cNvSpPr/>
            <p:nvPr/>
          </p:nvSpPr>
          <p:spPr>
            <a:xfrm>
              <a:off x="1829125" y="2006475"/>
              <a:ext cx="191400" cy="191400"/>
            </a:xfrm>
            <a:custGeom>
              <a:avLst/>
              <a:gdLst/>
              <a:ahLst/>
              <a:cxnLst/>
              <a:rect l="l" t="t" r="r" b="b"/>
              <a:pathLst>
                <a:path w="7656" h="7656" extrusionOk="0">
                  <a:moveTo>
                    <a:pt x="4190" y="693"/>
                  </a:moveTo>
                  <a:cubicBezTo>
                    <a:pt x="4757" y="788"/>
                    <a:pt x="5324" y="1008"/>
                    <a:pt x="5797" y="1386"/>
                  </a:cubicBezTo>
                  <a:lnTo>
                    <a:pt x="5545" y="1607"/>
                  </a:lnTo>
                  <a:cubicBezTo>
                    <a:pt x="5450" y="1733"/>
                    <a:pt x="5450" y="1953"/>
                    <a:pt x="5545" y="2079"/>
                  </a:cubicBezTo>
                  <a:cubicBezTo>
                    <a:pt x="5608" y="2142"/>
                    <a:pt x="5702" y="2174"/>
                    <a:pt x="5793" y="2174"/>
                  </a:cubicBezTo>
                  <a:cubicBezTo>
                    <a:pt x="5884" y="2174"/>
                    <a:pt x="5970" y="2142"/>
                    <a:pt x="6017" y="2079"/>
                  </a:cubicBezTo>
                  <a:lnTo>
                    <a:pt x="6270" y="1859"/>
                  </a:lnTo>
                  <a:cubicBezTo>
                    <a:pt x="6616" y="2268"/>
                    <a:pt x="6868" y="2835"/>
                    <a:pt x="6931" y="3466"/>
                  </a:cubicBezTo>
                  <a:lnTo>
                    <a:pt x="6616" y="3466"/>
                  </a:lnTo>
                  <a:cubicBezTo>
                    <a:pt x="6427" y="3466"/>
                    <a:pt x="6270" y="3623"/>
                    <a:pt x="6270" y="3812"/>
                  </a:cubicBezTo>
                  <a:cubicBezTo>
                    <a:pt x="6270" y="4001"/>
                    <a:pt x="6427" y="4159"/>
                    <a:pt x="6616" y="4159"/>
                  </a:cubicBezTo>
                  <a:lnTo>
                    <a:pt x="6931" y="4159"/>
                  </a:lnTo>
                  <a:cubicBezTo>
                    <a:pt x="6868" y="4757"/>
                    <a:pt x="6616" y="5324"/>
                    <a:pt x="6270" y="5797"/>
                  </a:cubicBezTo>
                  <a:lnTo>
                    <a:pt x="6017" y="5545"/>
                  </a:lnTo>
                  <a:cubicBezTo>
                    <a:pt x="5970" y="5482"/>
                    <a:pt x="5884" y="5450"/>
                    <a:pt x="5793" y="5450"/>
                  </a:cubicBezTo>
                  <a:cubicBezTo>
                    <a:pt x="5702" y="5450"/>
                    <a:pt x="5608" y="5482"/>
                    <a:pt x="5545" y="5545"/>
                  </a:cubicBezTo>
                  <a:cubicBezTo>
                    <a:pt x="5450" y="5671"/>
                    <a:pt x="5450" y="5923"/>
                    <a:pt x="5545" y="6017"/>
                  </a:cubicBezTo>
                  <a:lnTo>
                    <a:pt x="5797" y="6270"/>
                  </a:lnTo>
                  <a:cubicBezTo>
                    <a:pt x="5356" y="6616"/>
                    <a:pt x="4820" y="6837"/>
                    <a:pt x="4190" y="6931"/>
                  </a:cubicBezTo>
                  <a:lnTo>
                    <a:pt x="4190" y="6616"/>
                  </a:lnTo>
                  <a:cubicBezTo>
                    <a:pt x="4190" y="6427"/>
                    <a:pt x="4033" y="6270"/>
                    <a:pt x="3812" y="6270"/>
                  </a:cubicBezTo>
                  <a:cubicBezTo>
                    <a:pt x="3623" y="6270"/>
                    <a:pt x="3466" y="6427"/>
                    <a:pt x="3466" y="6616"/>
                  </a:cubicBezTo>
                  <a:lnTo>
                    <a:pt x="3466" y="6931"/>
                  </a:lnTo>
                  <a:cubicBezTo>
                    <a:pt x="2867" y="6837"/>
                    <a:pt x="2331" y="6616"/>
                    <a:pt x="1859" y="6270"/>
                  </a:cubicBezTo>
                  <a:lnTo>
                    <a:pt x="2079" y="6017"/>
                  </a:lnTo>
                  <a:cubicBezTo>
                    <a:pt x="2205" y="5891"/>
                    <a:pt x="2205" y="5671"/>
                    <a:pt x="2079" y="5545"/>
                  </a:cubicBezTo>
                  <a:cubicBezTo>
                    <a:pt x="2032" y="5482"/>
                    <a:pt x="1945" y="5450"/>
                    <a:pt x="1855" y="5450"/>
                  </a:cubicBezTo>
                  <a:cubicBezTo>
                    <a:pt x="1764" y="5450"/>
                    <a:pt x="1670" y="5482"/>
                    <a:pt x="1607" y="5545"/>
                  </a:cubicBezTo>
                  <a:lnTo>
                    <a:pt x="1386" y="5797"/>
                  </a:lnTo>
                  <a:cubicBezTo>
                    <a:pt x="1040" y="5356"/>
                    <a:pt x="788" y="4789"/>
                    <a:pt x="725" y="4159"/>
                  </a:cubicBezTo>
                  <a:lnTo>
                    <a:pt x="1040" y="4159"/>
                  </a:lnTo>
                  <a:cubicBezTo>
                    <a:pt x="1229" y="4159"/>
                    <a:pt x="1386" y="4001"/>
                    <a:pt x="1386" y="3812"/>
                  </a:cubicBezTo>
                  <a:cubicBezTo>
                    <a:pt x="1386" y="3623"/>
                    <a:pt x="1229" y="3466"/>
                    <a:pt x="1040" y="3466"/>
                  </a:cubicBezTo>
                  <a:lnTo>
                    <a:pt x="725" y="3466"/>
                  </a:lnTo>
                  <a:cubicBezTo>
                    <a:pt x="788" y="2867"/>
                    <a:pt x="1040" y="2331"/>
                    <a:pt x="1386" y="1859"/>
                  </a:cubicBezTo>
                  <a:lnTo>
                    <a:pt x="1607" y="2079"/>
                  </a:lnTo>
                  <a:cubicBezTo>
                    <a:pt x="1701" y="2174"/>
                    <a:pt x="1764" y="2205"/>
                    <a:pt x="1859" y="2205"/>
                  </a:cubicBezTo>
                  <a:cubicBezTo>
                    <a:pt x="1922" y="2205"/>
                    <a:pt x="2048" y="2174"/>
                    <a:pt x="2079" y="2079"/>
                  </a:cubicBezTo>
                  <a:cubicBezTo>
                    <a:pt x="2205" y="1953"/>
                    <a:pt x="2205" y="1733"/>
                    <a:pt x="2079" y="1607"/>
                  </a:cubicBezTo>
                  <a:lnTo>
                    <a:pt x="1859" y="1386"/>
                  </a:lnTo>
                  <a:cubicBezTo>
                    <a:pt x="2300" y="1008"/>
                    <a:pt x="2835" y="788"/>
                    <a:pt x="3466" y="693"/>
                  </a:cubicBezTo>
                  <a:lnTo>
                    <a:pt x="3466" y="1008"/>
                  </a:lnTo>
                  <a:cubicBezTo>
                    <a:pt x="3466" y="1229"/>
                    <a:pt x="3623" y="1386"/>
                    <a:pt x="3812" y="1386"/>
                  </a:cubicBezTo>
                  <a:cubicBezTo>
                    <a:pt x="4033" y="1386"/>
                    <a:pt x="4190" y="1229"/>
                    <a:pt x="4190" y="1008"/>
                  </a:cubicBezTo>
                  <a:lnTo>
                    <a:pt x="4190" y="693"/>
                  </a:lnTo>
                  <a:close/>
                  <a:moveTo>
                    <a:pt x="3812" y="0"/>
                  </a:moveTo>
                  <a:cubicBezTo>
                    <a:pt x="1733" y="0"/>
                    <a:pt x="0" y="1701"/>
                    <a:pt x="0" y="3812"/>
                  </a:cubicBezTo>
                  <a:cubicBezTo>
                    <a:pt x="0" y="5923"/>
                    <a:pt x="1701" y="7656"/>
                    <a:pt x="3812" y="7656"/>
                  </a:cubicBezTo>
                  <a:cubicBezTo>
                    <a:pt x="5923" y="7656"/>
                    <a:pt x="7656" y="5954"/>
                    <a:pt x="7656" y="3812"/>
                  </a:cubicBezTo>
                  <a:cubicBezTo>
                    <a:pt x="7656" y="1733"/>
                    <a:pt x="5954" y="0"/>
                    <a:pt x="381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57" name="Google Shape;8576;p48">
              <a:extLst>
                <a:ext uri="{FF2B5EF4-FFF2-40B4-BE49-F238E27FC236}">
                  <a16:creationId xmlns:a16="http://schemas.microsoft.com/office/drawing/2014/main" id="{B98A6389-205A-8B4D-B1D8-85336DC117F7}"/>
                </a:ext>
              </a:extLst>
            </p:cNvPr>
            <p:cNvSpPr/>
            <p:nvPr/>
          </p:nvSpPr>
          <p:spPr>
            <a:xfrm>
              <a:off x="1915750" y="2058450"/>
              <a:ext cx="35475" cy="52800"/>
            </a:xfrm>
            <a:custGeom>
              <a:avLst/>
              <a:gdLst/>
              <a:ahLst/>
              <a:cxnLst/>
              <a:rect l="l" t="t" r="r" b="b"/>
              <a:pathLst>
                <a:path w="1419" h="2112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lnTo>
                    <a:pt x="1" y="1733"/>
                  </a:lnTo>
                  <a:cubicBezTo>
                    <a:pt x="1" y="1954"/>
                    <a:pt x="158" y="2111"/>
                    <a:pt x="347" y="2111"/>
                  </a:cubicBezTo>
                  <a:lnTo>
                    <a:pt x="1072" y="2111"/>
                  </a:lnTo>
                  <a:cubicBezTo>
                    <a:pt x="1261" y="2111"/>
                    <a:pt x="1418" y="1954"/>
                    <a:pt x="1418" y="1733"/>
                  </a:cubicBezTo>
                  <a:cubicBezTo>
                    <a:pt x="1418" y="1544"/>
                    <a:pt x="1261" y="1387"/>
                    <a:pt x="1072" y="1387"/>
                  </a:cubicBezTo>
                  <a:lnTo>
                    <a:pt x="725" y="1387"/>
                  </a:lnTo>
                  <a:lnTo>
                    <a:pt x="725" y="378"/>
                  </a:lnTo>
                  <a:cubicBezTo>
                    <a:pt x="725" y="158"/>
                    <a:pt x="568" y="0"/>
                    <a:pt x="34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082ACD62-553C-97D2-4BA9-16881800DEF5}"/>
              </a:ext>
            </a:extLst>
          </p:cNvPr>
          <p:cNvGrpSpPr/>
          <p:nvPr/>
        </p:nvGrpSpPr>
        <p:grpSpPr>
          <a:xfrm>
            <a:off x="5403262" y="3575906"/>
            <a:ext cx="4654800" cy="543499"/>
            <a:chOff x="1341409" y="4124833"/>
            <a:chExt cx="4654800" cy="543499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2D030A03-4B31-7C35-9FA0-57A4A324F208}"/>
                </a:ext>
              </a:extLst>
            </p:cNvPr>
            <p:cNvSpPr txBox="1"/>
            <p:nvPr/>
          </p:nvSpPr>
          <p:spPr>
            <a:xfrm>
              <a:off x="1341409" y="4124833"/>
              <a:ext cx="4654800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200" b="1">
                  <a:solidFill>
                    <a:srgbClr val="A8DBA7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r>
                <a:rPr lang="en-US" sz="900">
                  <a:solidFill>
                    <a:srgbClr val="93CFDD"/>
                  </a:solidFill>
                </a:rPr>
                <a:t>Inability to track progress and measure results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80A285F-E380-8BCE-E8D5-47422CB725DF}"/>
                </a:ext>
              </a:extLst>
            </p:cNvPr>
            <p:cNvSpPr txBox="1"/>
            <p:nvPr/>
          </p:nvSpPr>
          <p:spPr>
            <a:xfrm>
              <a:off x="1341409" y="4329778"/>
              <a:ext cx="331687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800">
                  <a:solidFill>
                    <a:schemeClr val="tx2">
                      <a:lumMod val="20000"/>
                      <a:lumOff val="80000"/>
                    </a:schemeClr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en-US"/>
                <a:t>Traditional revision methods make it hard to evaluate the learning journey.</a:t>
              </a:r>
            </a:p>
          </p:txBody>
        </p:sp>
      </p:grpSp>
      <p:grpSp>
        <p:nvGrpSpPr>
          <p:cNvPr id="64" name="Google Shape;8517;p48">
            <a:extLst>
              <a:ext uri="{FF2B5EF4-FFF2-40B4-BE49-F238E27FC236}">
                <a16:creationId xmlns:a16="http://schemas.microsoft.com/office/drawing/2014/main" id="{426F6E15-2D96-2064-4EF0-50BD9F07AB41}"/>
              </a:ext>
            </a:extLst>
          </p:cNvPr>
          <p:cNvGrpSpPr/>
          <p:nvPr/>
        </p:nvGrpSpPr>
        <p:grpSpPr>
          <a:xfrm>
            <a:off x="5029261" y="3658479"/>
            <a:ext cx="257945" cy="255245"/>
            <a:chOff x="1049375" y="2318350"/>
            <a:chExt cx="298525" cy="295400"/>
          </a:xfrm>
          <a:solidFill>
            <a:srgbClr val="93CFDD"/>
          </a:solidFill>
        </p:grpSpPr>
        <p:sp>
          <p:nvSpPr>
            <p:cNvPr id="70" name="Google Shape;8518;p48">
              <a:extLst>
                <a:ext uri="{FF2B5EF4-FFF2-40B4-BE49-F238E27FC236}">
                  <a16:creationId xmlns:a16="http://schemas.microsoft.com/office/drawing/2014/main" id="{55DA923F-9683-3468-FC8D-86D1DCB471CB}"/>
                </a:ext>
              </a:extLst>
            </p:cNvPr>
            <p:cNvSpPr/>
            <p:nvPr/>
          </p:nvSpPr>
          <p:spPr>
            <a:xfrm>
              <a:off x="1101350" y="2492325"/>
              <a:ext cx="70125" cy="50525"/>
            </a:xfrm>
            <a:custGeom>
              <a:avLst/>
              <a:gdLst/>
              <a:ahLst/>
              <a:cxnLst/>
              <a:rect l="l" t="t" r="r" b="b"/>
              <a:pathLst>
                <a:path w="2805" h="2021" extrusionOk="0">
                  <a:moveTo>
                    <a:pt x="2473" y="0"/>
                  </a:moveTo>
                  <a:cubicBezTo>
                    <a:pt x="2377" y="0"/>
                    <a:pt x="2273" y="32"/>
                    <a:pt x="2206" y="99"/>
                  </a:cubicBezTo>
                  <a:lnTo>
                    <a:pt x="1072" y="1233"/>
                  </a:lnTo>
                  <a:lnTo>
                    <a:pt x="599" y="761"/>
                  </a:lnTo>
                  <a:cubicBezTo>
                    <a:pt x="536" y="713"/>
                    <a:pt x="449" y="690"/>
                    <a:pt x="363" y="690"/>
                  </a:cubicBezTo>
                  <a:cubicBezTo>
                    <a:pt x="276" y="690"/>
                    <a:pt x="189" y="713"/>
                    <a:pt x="126" y="761"/>
                  </a:cubicBezTo>
                  <a:cubicBezTo>
                    <a:pt x="0" y="887"/>
                    <a:pt x="0" y="1139"/>
                    <a:pt x="126" y="1233"/>
                  </a:cubicBezTo>
                  <a:lnTo>
                    <a:pt x="820" y="1958"/>
                  </a:lnTo>
                  <a:cubicBezTo>
                    <a:pt x="914" y="2021"/>
                    <a:pt x="977" y="2021"/>
                    <a:pt x="1072" y="2021"/>
                  </a:cubicBezTo>
                  <a:cubicBezTo>
                    <a:pt x="1135" y="2021"/>
                    <a:pt x="1261" y="1989"/>
                    <a:pt x="1292" y="1926"/>
                  </a:cubicBezTo>
                  <a:lnTo>
                    <a:pt x="2678" y="540"/>
                  </a:lnTo>
                  <a:cubicBezTo>
                    <a:pt x="2804" y="414"/>
                    <a:pt x="2804" y="162"/>
                    <a:pt x="2678" y="68"/>
                  </a:cubicBezTo>
                  <a:cubicBezTo>
                    <a:pt x="2634" y="24"/>
                    <a:pt x="2557" y="0"/>
                    <a:pt x="247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75" name="Google Shape;8519;p48">
              <a:extLst>
                <a:ext uri="{FF2B5EF4-FFF2-40B4-BE49-F238E27FC236}">
                  <a16:creationId xmlns:a16="http://schemas.microsoft.com/office/drawing/2014/main" id="{0EE63D46-5338-08BD-2810-0EDF89844CCB}"/>
                </a:ext>
              </a:extLst>
            </p:cNvPr>
            <p:cNvSpPr/>
            <p:nvPr/>
          </p:nvSpPr>
          <p:spPr>
            <a:xfrm>
              <a:off x="1101350" y="2440525"/>
              <a:ext cx="70125" cy="51150"/>
            </a:xfrm>
            <a:custGeom>
              <a:avLst/>
              <a:gdLst/>
              <a:ahLst/>
              <a:cxnLst/>
              <a:rect l="l" t="t" r="r" b="b"/>
              <a:pathLst>
                <a:path w="2805" h="2046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38"/>
                    <a:pt x="449" y="714"/>
                    <a:pt x="363" y="714"/>
                  </a:cubicBezTo>
                  <a:cubicBezTo>
                    <a:pt x="276" y="714"/>
                    <a:pt x="189" y="738"/>
                    <a:pt x="126" y="785"/>
                  </a:cubicBezTo>
                  <a:cubicBezTo>
                    <a:pt x="0" y="911"/>
                    <a:pt x="0" y="1163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4"/>
                    <a:pt x="1292" y="1951"/>
                  </a:cubicBezTo>
                  <a:lnTo>
                    <a:pt x="2678" y="564"/>
                  </a:lnTo>
                  <a:cubicBezTo>
                    <a:pt x="2804" y="438"/>
                    <a:pt x="2804" y="186"/>
                    <a:pt x="2678" y="92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76" name="Google Shape;8520;p48">
              <a:extLst>
                <a:ext uri="{FF2B5EF4-FFF2-40B4-BE49-F238E27FC236}">
                  <a16:creationId xmlns:a16="http://schemas.microsoft.com/office/drawing/2014/main" id="{ED4D1E37-1590-ECC1-3B65-7D8317AA398A}"/>
                </a:ext>
              </a:extLst>
            </p:cNvPr>
            <p:cNvSpPr/>
            <p:nvPr/>
          </p:nvSpPr>
          <p:spPr>
            <a:xfrm>
              <a:off x="1101350" y="2388550"/>
              <a:ext cx="70125" cy="51125"/>
            </a:xfrm>
            <a:custGeom>
              <a:avLst/>
              <a:gdLst/>
              <a:ahLst/>
              <a:cxnLst/>
              <a:rect l="l" t="t" r="r" b="b"/>
              <a:pathLst>
                <a:path w="2805" h="2045" extrusionOk="0">
                  <a:moveTo>
                    <a:pt x="2469" y="1"/>
                  </a:moveTo>
                  <a:cubicBezTo>
                    <a:pt x="2374" y="1"/>
                    <a:pt x="2272" y="40"/>
                    <a:pt x="2206" y="123"/>
                  </a:cubicBezTo>
                  <a:lnTo>
                    <a:pt x="1072" y="1257"/>
                  </a:lnTo>
                  <a:lnTo>
                    <a:pt x="599" y="785"/>
                  </a:lnTo>
                  <a:cubicBezTo>
                    <a:pt x="536" y="722"/>
                    <a:pt x="449" y="690"/>
                    <a:pt x="363" y="690"/>
                  </a:cubicBezTo>
                  <a:cubicBezTo>
                    <a:pt x="276" y="690"/>
                    <a:pt x="189" y="722"/>
                    <a:pt x="126" y="785"/>
                  </a:cubicBezTo>
                  <a:cubicBezTo>
                    <a:pt x="0" y="911"/>
                    <a:pt x="0" y="1131"/>
                    <a:pt x="126" y="1257"/>
                  </a:cubicBezTo>
                  <a:lnTo>
                    <a:pt x="820" y="1982"/>
                  </a:lnTo>
                  <a:cubicBezTo>
                    <a:pt x="914" y="2045"/>
                    <a:pt x="977" y="2045"/>
                    <a:pt x="1072" y="2045"/>
                  </a:cubicBezTo>
                  <a:cubicBezTo>
                    <a:pt x="1135" y="2045"/>
                    <a:pt x="1261" y="2013"/>
                    <a:pt x="1292" y="1919"/>
                  </a:cubicBezTo>
                  <a:lnTo>
                    <a:pt x="2678" y="532"/>
                  </a:lnTo>
                  <a:cubicBezTo>
                    <a:pt x="2804" y="438"/>
                    <a:pt x="2804" y="186"/>
                    <a:pt x="2678" y="91"/>
                  </a:cubicBezTo>
                  <a:cubicBezTo>
                    <a:pt x="2634" y="32"/>
                    <a:pt x="2554" y="1"/>
                    <a:pt x="246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78" name="Google Shape;8521;p48">
              <a:extLst>
                <a:ext uri="{FF2B5EF4-FFF2-40B4-BE49-F238E27FC236}">
                  <a16:creationId xmlns:a16="http://schemas.microsoft.com/office/drawing/2014/main" id="{B4EB8CE0-BA1E-1E05-90B4-A81C32D78F4A}"/>
                </a:ext>
              </a:extLst>
            </p:cNvPr>
            <p:cNvSpPr/>
            <p:nvPr/>
          </p:nvSpPr>
          <p:spPr>
            <a:xfrm>
              <a:off x="1049375" y="2318350"/>
              <a:ext cx="298525" cy="295400"/>
            </a:xfrm>
            <a:custGeom>
              <a:avLst/>
              <a:gdLst/>
              <a:ahLst/>
              <a:cxnLst/>
              <a:rect l="l" t="t" r="r" b="b"/>
              <a:pathLst>
                <a:path w="11941" h="11816" extrusionOk="0">
                  <a:moveTo>
                    <a:pt x="6963" y="1198"/>
                  </a:moveTo>
                  <a:lnTo>
                    <a:pt x="7876" y="2143"/>
                  </a:lnTo>
                  <a:lnTo>
                    <a:pt x="6963" y="2143"/>
                  </a:lnTo>
                  <a:lnTo>
                    <a:pt x="6963" y="1198"/>
                  </a:lnTo>
                  <a:close/>
                  <a:moveTo>
                    <a:pt x="10286" y="3498"/>
                  </a:moveTo>
                  <a:cubicBezTo>
                    <a:pt x="10373" y="3498"/>
                    <a:pt x="10460" y="3530"/>
                    <a:pt x="10523" y="3593"/>
                  </a:cubicBezTo>
                  <a:lnTo>
                    <a:pt x="10995" y="4065"/>
                  </a:lnTo>
                  <a:cubicBezTo>
                    <a:pt x="11184" y="4223"/>
                    <a:pt x="11184" y="4475"/>
                    <a:pt x="11027" y="4569"/>
                  </a:cubicBezTo>
                  <a:lnTo>
                    <a:pt x="10806" y="4821"/>
                  </a:lnTo>
                  <a:lnTo>
                    <a:pt x="9798" y="3845"/>
                  </a:lnTo>
                  <a:lnTo>
                    <a:pt x="10050" y="3593"/>
                  </a:lnTo>
                  <a:cubicBezTo>
                    <a:pt x="10113" y="3530"/>
                    <a:pt x="10200" y="3498"/>
                    <a:pt x="10286" y="3498"/>
                  </a:cubicBezTo>
                  <a:close/>
                  <a:moveTo>
                    <a:pt x="9294" y="4349"/>
                  </a:moveTo>
                  <a:lnTo>
                    <a:pt x="10271" y="5325"/>
                  </a:lnTo>
                  <a:lnTo>
                    <a:pt x="7845" y="7783"/>
                  </a:lnTo>
                  <a:lnTo>
                    <a:pt x="6868" y="6774"/>
                  </a:lnTo>
                  <a:lnTo>
                    <a:pt x="9294" y="4349"/>
                  </a:lnTo>
                  <a:close/>
                  <a:moveTo>
                    <a:pt x="6585" y="7499"/>
                  </a:moveTo>
                  <a:lnTo>
                    <a:pt x="7183" y="8098"/>
                  </a:lnTo>
                  <a:lnTo>
                    <a:pt x="6427" y="8255"/>
                  </a:lnTo>
                  <a:lnTo>
                    <a:pt x="6585" y="7499"/>
                  </a:lnTo>
                  <a:close/>
                  <a:moveTo>
                    <a:pt x="6994" y="10398"/>
                  </a:moveTo>
                  <a:lnTo>
                    <a:pt x="6994" y="10776"/>
                  </a:lnTo>
                  <a:cubicBezTo>
                    <a:pt x="6994" y="10870"/>
                    <a:pt x="7057" y="10996"/>
                    <a:pt x="7089" y="11122"/>
                  </a:cubicBezTo>
                  <a:lnTo>
                    <a:pt x="1071" y="11122"/>
                  </a:lnTo>
                  <a:cubicBezTo>
                    <a:pt x="882" y="11122"/>
                    <a:pt x="693" y="10965"/>
                    <a:pt x="693" y="10776"/>
                  </a:cubicBezTo>
                  <a:lnTo>
                    <a:pt x="693" y="10398"/>
                  </a:lnTo>
                  <a:close/>
                  <a:moveTo>
                    <a:pt x="6270" y="663"/>
                  </a:moveTo>
                  <a:lnTo>
                    <a:pt x="6270" y="2458"/>
                  </a:lnTo>
                  <a:cubicBezTo>
                    <a:pt x="6270" y="2647"/>
                    <a:pt x="6427" y="2805"/>
                    <a:pt x="6616" y="2805"/>
                  </a:cubicBezTo>
                  <a:lnTo>
                    <a:pt x="8349" y="2805"/>
                  </a:lnTo>
                  <a:lnTo>
                    <a:pt x="8349" y="4286"/>
                  </a:lnTo>
                  <a:lnTo>
                    <a:pt x="6112" y="6554"/>
                  </a:lnTo>
                  <a:cubicBezTo>
                    <a:pt x="6081" y="6585"/>
                    <a:pt x="6018" y="6680"/>
                    <a:pt x="6018" y="6711"/>
                  </a:cubicBezTo>
                  <a:lnTo>
                    <a:pt x="5608" y="8633"/>
                  </a:lnTo>
                  <a:cubicBezTo>
                    <a:pt x="5545" y="8759"/>
                    <a:pt x="5608" y="8885"/>
                    <a:pt x="5671" y="8948"/>
                  </a:cubicBezTo>
                  <a:cubicBezTo>
                    <a:pt x="5742" y="9019"/>
                    <a:pt x="5813" y="9055"/>
                    <a:pt x="5897" y="9055"/>
                  </a:cubicBezTo>
                  <a:cubicBezTo>
                    <a:pt x="5925" y="9055"/>
                    <a:pt x="5955" y="9051"/>
                    <a:pt x="5986" y="9043"/>
                  </a:cubicBezTo>
                  <a:lnTo>
                    <a:pt x="7908" y="8602"/>
                  </a:lnTo>
                  <a:cubicBezTo>
                    <a:pt x="8002" y="8602"/>
                    <a:pt x="8034" y="8570"/>
                    <a:pt x="8065" y="8507"/>
                  </a:cubicBezTo>
                  <a:lnTo>
                    <a:pt x="8349" y="8255"/>
                  </a:lnTo>
                  <a:lnTo>
                    <a:pt x="8349" y="10807"/>
                  </a:lnTo>
                  <a:lnTo>
                    <a:pt x="8380" y="10807"/>
                  </a:lnTo>
                  <a:cubicBezTo>
                    <a:pt x="8380" y="10996"/>
                    <a:pt x="8223" y="11154"/>
                    <a:pt x="8034" y="11154"/>
                  </a:cubicBezTo>
                  <a:cubicBezTo>
                    <a:pt x="7845" y="11154"/>
                    <a:pt x="7687" y="10996"/>
                    <a:pt x="7687" y="10807"/>
                  </a:cubicBezTo>
                  <a:lnTo>
                    <a:pt x="7687" y="10083"/>
                  </a:lnTo>
                  <a:cubicBezTo>
                    <a:pt x="7687" y="9893"/>
                    <a:pt x="7530" y="9736"/>
                    <a:pt x="7309" y="9736"/>
                  </a:cubicBezTo>
                  <a:lnTo>
                    <a:pt x="1386" y="9736"/>
                  </a:lnTo>
                  <a:lnTo>
                    <a:pt x="1386" y="663"/>
                  </a:lnTo>
                  <a:close/>
                  <a:moveTo>
                    <a:pt x="1071" y="1"/>
                  </a:moveTo>
                  <a:cubicBezTo>
                    <a:pt x="882" y="1"/>
                    <a:pt x="693" y="158"/>
                    <a:pt x="693" y="379"/>
                  </a:cubicBezTo>
                  <a:lnTo>
                    <a:pt x="693" y="9736"/>
                  </a:lnTo>
                  <a:lnTo>
                    <a:pt x="347" y="9736"/>
                  </a:lnTo>
                  <a:cubicBezTo>
                    <a:pt x="158" y="9736"/>
                    <a:pt x="0" y="9893"/>
                    <a:pt x="0" y="10083"/>
                  </a:cubicBezTo>
                  <a:lnTo>
                    <a:pt x="0" y="10807"/>
                  </a:lnTo>
                  <a:cubicBezTo>
                    <a:pt x="0" y="11406"/>
                    <a:pt x="473" y="11815"/>
                    <a:pt x="1008" y="11815"/>
                  </a:cubicBezTo>
                  <a:lnTo>
                    <a:pt x="8002" y="11815"/>
                  </a:lnTo>
                  <a:cubicBezTo>
                    <a:pt x="8569" y="11815"/>
                    <a:pt x="9011" y="11343"/>
                    <a:pt x="9011" y="10807"/>
                  </a:cubicBezTo>
                  <a:lnTo>
                    <a:pt x="9011" y="7562"/>
                  </a:lnTo>
                  <a:lnTo>
                    <a:pt x="11499" y="5105"/>
                  </a:lnTo>
                  <a:cubicBezTo>
                    <a:pt x="11940" y="4664"/>
                    <a:pt x="11940" y="4034"/>
                    <a:pt x="11531" y="3593"/>
                  </a:cubicBezTo>
                  <a:lnTo>
                    <a:pt x="11058" y="3120"/>
                  </a:lnTo>
                  <a:cubicBezTo>
                    <a:pt x="10869" y="2931"/>
                    <a:pt x="10609" y="2836"/>
                    <a:pt x="10346" y="2836"/>
                  </a:cubicBezTo>
                  <a:cubicBezTo>
                    <a:pt x="10082" y="2836"/>
                    <a:pt x="9814" y="2931"/>
                    <a:pt x="9609" y="3120"/>
                  </a:cubicBezTo>
                  <a:lnTo>
                    <a:pt x="9105" y="3624"/>
                  </a:lnTo>
                  <a:lnTo>
                    <a:pt x="9105" y="2490"/>
                  </a:lnTo>
                  <a:cubicBezTo>
                    <a:pt x="9105" y="2427"/>
                    <a:pt x="9074" y="2332"/>
                    <a:pt x="8979" y="2269"/>
                  </a:cubicBezTo>
                  <a:lnTo>
                    <a:pt x="6900" y="127"/>
                  </a:lnTo>
                  <a:cubicBezTo>
                    <a:pt x="6805" y="64"/>
                    <a:pt x="6742" y="1"/>
                    <a:pt x="664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</p:grpSp>
      <p:grpSp>
        <p:nvGrpSpPr>
          <p:cNvPr id="83" name="Google Shape;6404;p43">
            <a:extLst>
              <a:ext uri="{FF2B5EF4-FFF2-40B4-BE49-F238E27FC236}">
                <a16:creationId xmlns:a16="http://schemas.microsoft.com/office/drawing/2014/main" id="{33AB6312-1A1D-991A-71D3-A78B99521775}"/>
              </a:ext>
            </a:extLst>
          </p:cNvPr>
          <p:cNvGrpSpPr/>
          <p:nvPr/>
        </p:nvGrpSpPr>
        <p:grpSpPr>
          <a:xfrm>
            <a:off x="5022655" y="2147237"/>
            <a:ext cx="268168" cy="257795"/>
            <a:chOff x="-31889075" y="2658950"/>
            <a:chExt cx="302475" cy="290775"/>
          </a:xfrm>
          <a:solidFill>
            <a:srgbClr val="A8DBA7"/>
          </a:solidFill>
        </p:grpSpPr>
        <p:sp>
          <p:nvSpPr>
            <p:cNvPr id="87" name="Google Shape;6405;p43">
              <a:extLst>
                <a:ext uri="{FF2B5EF4-FFF2-40B4-BE49-F238E27FC236}">
                  <a16:creationId xmlns:a16="http://schemas.microsoft.com/office/drawing/2014/main" id="{A5B5827B-62EF-DA9C-397C-37BA2C8BB150}"/>
                </a:ext>
              </a:extLst>
            </p:cNvPr>
            <p:cNvSpPr/>
            <p:nvPr/>
          </p:nvSpPr>
          <p:spPr>
            <a:xfrm>
              <a:off x="-31889075" y="2658950"/>
              <a:ext cx="302475" cy="290775"/>
            </a:xfrm>
            <a:custGeom>
              <a:avLst/>
              <a:gdLst/>
              <a:ahLst/>
              <a:cxnLst/>
              <a:rect l="l" t="t" r="r" b="b"/>
              <a:pathLst>
                <a:path w="12099" h="11631" extrusionOk="0">
                  <a:moveTo>
                    <a:pt x="10555" y="712"/>
                  </a:moveTo>
                  <a:lnTo>
                    <a:pt x="11153" y="1310"/>
                  </a:lnTo>
                  <a:lnTo>
                    <a:pt x="10051" y="3138"/>
                  </a:lnTo>
                  <a:lnTo>
                    <a:pt x="8728" y="1814"/>
                  </a:lnTo>
                  <a:lnTo>
                    <a:pt x="10555" y="712"/>
                  </a:lnTo>
                  <a:close/>
                  <a:moveTo>
                    <a:pt x="8665" y="2696"/>
                  </a:moveTo>
                  <a:lnTo>
                    <a:pt x="9137" y="3169"/>
                  </a:lnTo>
                  <a:lnTo>
                    <a:pt x="7278" y="4996"/>
                  </a:lnTo>
                  <a:lnTo>
                    <a:pt x="6806" y="4524"/>
                  </a:lnTo>
                  <a:lnTo>
                    <a:pt x="8665" y="2696"/>
                  </a:lnTo>
                  <a:close/>
                  <a:moveTo>
                    <a:pt x="3022" y="640"/>
                  </a:moveTo>
                  <a:cubicBezTo>
                    <a:pt x="3549" y="640"/>
                    <a:pt x="4066" y="847"/>
                    <a:pt x="4443" y="1247"/>
                  </a:cubicBezTo>
                  <a:cubicBezTo>
                    <a:pt x="5010" y="1783"/>
                    <a:pt x="5199" y="2602"/>
                    <a:pt x="4915" y="3358"/>
                  </a:cubicBezTo>
                  <a:cubicBezTo>
                    <a:pt x="4884" y="3484"/>
                    <a:pt x="4915" y="3642"/>
                    <a:pt x="5010" y="3705"/>
                  </a:cubicBezTo>
                  <a:lnTo>
                    <a:pt x="8160" y="6855"/>
                  </a:lnTo>
                  <a:cubicBezTo>
                    <a:pt x="8208" y="6926"/>
                    <a:pt x="8308" y="6961"/>
                    <a:pt x="8409" y="6961"/>
                  </a:cubicBezTo>
                  <a:cubicBezTo>
                    <a:pt x="8442" y="6961"/>
                    <a:pt x="8476" y="6957"/>
                    <a:pt x="8507" y="6950"/>
                  </a:cubicBezTo>
                  <a:cubicBezTo>
                    <a:pt x="8741" y="6862"/>
                    <a:pt x="8981" y="6819"/>
                    <a:pt x="9217" y="6819"/>
                  </a:cubicBezTo>
                  <a:cubicBezTo>
                    <a:pt x="9743" y="6819"/>
                    <a:pt x="10248" y="7031"/>
                    <a:pt x="10618" y="7422"/>
                  </a:cubicBezTo>
                  <a:cubicBezTo>
                    <a:pt x="11153" y="7926"/>
                    <a:pt x="11342" y="8682"/>
                    <a:pt x="11153" y="9375"/>
                  </a:cubicBezTo>
                  <a:lnTo>
                    <a:pt x="10240" y="8493"/>
                  </a:lnTo>
                  <a:cubicBezTo>
                    <a:pt x="10035" y="8289"/>
                    <a:pt x="9767" y="8186"/>
                    <a:pt x="9503" y="8186"/>
                  </a:cubicBezTo>
                  <a:cubicBezTo>
                    <a:pt x="9240" y="8186"/>
                    <a:pt x="8980" y="8289"/>
                    <a:pt x="8791" y="8493"/>
                  </a:cubicBezTo>
                  <a:cubicBezTo>
                    <a:pt x="8381" y="8871"/>
                    <a:pt x="8381" y="9533"/>
                    <a:pt x="8791" y="9943"/>
                  </a:cubicBezTo>
                  <a:lnTo>
                    <a:pt x="9673" y="10856"/>
                  </a:lnTo>
                  <a:cubicBezTo>
                    <a:pt x="9498" y="10904"/>
                    <a:pt x="9318" y="10928"/>
                    <a:pt x="9140" y="10928"/>
                  </a:cubicBezTo>
                  <a:cubicBezTo>
                    <a:pt x="8614" y="10928"/>
                    <a:pt x="8096" y="10721"/>
                    <a:pt x="7719" y="10321"/>
                  </a:cubicBezTo>
                  <a:cubicBezTo>
                    <a:pt x="7152" y="9785"/>
                    <a:pt x="6963" y="8966"/>
                    <a:pt x="7247" y="8210"/>
                  </a:cubicBezTo>
                  <a:cubicBezTo>
                    <a:pt x="7278" y="8084"/>
                    <a:pt x="7247" y="7926"/>
                    <a:pt x="7152" y="7863"/>
                  </a:cubicBezTo>
                  <a:lnTo>
                    <a:pt x="4002" y="4713"/>
                  </a:lnTo>
                  <a:cubicBezTo>
                    <a:pt x="3960" y="4629"/>
                    <a:pt x="3876" y="4587"/>
                    <a:pt x="3787" y="4587"/>
                  </a:cubicBezTo>
                  <a:cubicBezTo>
                    <a:pt x="3743" y="4587"/>
                    <a:pt x="3697" y="4597"/>
                    <a:pt x="3655" y="4618"/>
                  </a:cubicBezTo>
                  <a:cubicBezTo>
                    <a:pt x="3421" y="4706"/>
                    <a:pt x="3181" y="4749"/>
                    <a:pt x="2945" y="4749"/>
                  </a:cubicBezTo>
                  <a:cubicBezTo>
                    <a:pt x="2419" y="4749"/>
                    <a:pt x="1914" y="4537"/>
                    <a:pt x="1544" y="4146"/>
                  </a:cubicBezTo>
                  <a:cubicBezTo>
                    <a:pt x="1009" y="3642"/>
                    <a:pt x="820" y="2885"/>
                    <a:pt x="1009" y="2192"/>
                  </a:cubicBezTo>
                  <a:lnTo>
                    <a:pt x="1009" y="2192"/>
                  </a:lnTo>
                  <a:lnTo>
                    <a:pt x="1922" y="3075"/>
                  </a:lnTo>
                  <a:cubicBezTo>
                    <a:pt x="2127" y="3279"/>
                    <a:pt x="2395" y="3382"/>
                    <a:pt x="2659" y="3382"/>
                  </a:cubicBezTo>
                  <a:cubicBezTo>
                    <a:pt x="2923" y="3382"/>
                    <a:pt x="3183" y="3279"/>
                    <a:pt x="3372" y="3075"/>
                  </a:cubicBezTo>
                  <a:cubicBezTo>
                    <a:pt x="3781" y="2696"/>
                    <a:pt x="3781" y="2035"/>
                    <a:pt x="3372" y="1625"/>
                  </a:cubicBezTo>
                  <a:lnTo>
                    <a:pt x="2490" y="712"/>
                  </a:lnTo>
                  <a:cubicBezTo>
                    <a:pt x="2665" y="664"/>
                    <a:pt x="2844" y="640"/>
                    <a:pt x="3022" y="640"/>
                  </a:cubicBezTo>
                  <a:close/>
                  <a:moveTo>
                    <a:pt x="4380" y="6036"/>
                  </a:moveTo>
                  <a:lnTo>
                    <a:pt x="5829" y="7485"/>
                  </a:lnTo>
                  <a:lnTo>
                    <a:pt x="2679" y="10636"/>
                  </a:lnTo>
                  <a:cubicBezTo>
                    <a:pt x="2474" y="10840"/>
                    <a:pt x="2206" y="10943"/>
                    <a:pt x="1942" y="10943"/>
                  </a:cubicBezTo>
                  <a:cubicBezTo>
                    <a:pt x="1678" y="10943"/>
                    <a:pt x="1418" y="10840"/>
                    <a:pt x="1229" y="10636"/>
                  </a:cubicBezTo>
                  <a:cubicBezTo>
                    <a:pt x="820" y="10226"/>
                    <a:pt x="820" y="9596"/>
                    <a:pt x="1229" y="9186"/>
                  </a:cubicBezTo>
                  <a:lnTo>
                    <a:pt x="4380" y="6036"/>
                  </a:lnTo>
                  <a:close/>
                  <a:moveTo>
                    <a:pt x="2915" y="1"/>
                  </a:moveTo>
                  <a:cubicBezTo>
                    <a:pt x="2465" y="1"/>
                    <a:pt x="2014" y="112"/>
                    <a:pt x="1607" y="334"/>
                  </a:cubicBezTo>
                  <a:cubicBezTo>
                    <a:pt x="1544" y="365"/>
                    <a:pt x="1450" y="491"/>
                    <a:pt x="1450" y="554"/>
                  </a:cubicBezTo>
                  <a:cubicBezTo>
                    <a:pt x="1450" y="680"/>
                    <a:pt x="1481" y="775"/>
                    <a:pt x="1544" y="838"/>
                  </a:cubicBezTo>
                  <a:lnTo>
                    <a:pt x="2836" y="2129"/>
                  </a:lnTo>
                  <a:cubicBezTo>
                    <a:pt x="2962" y="2255"/>
                    <a:pt x="2962" y="2507"/>
                    <a:pt x="2836" y="2602"/>
                  </a:cubicBezTo>
                  <a:cubicBezTo>
                    <a:pt x="2773" y="2665"/>
                    <a:pt x="2686" y="2696"/>
                    <a:pt x="2600" y="2696"/>
                  </a:cubicBezTo>
                  <a:cubicBezTo>
                    <a:pt x="2513" y="2696"/>
                    <a:pt x="2427" y="2665"/>
                    <a:pt x="2364" y="2602"/>
                  </a:cubicBezTo>
                  <a:lnTo>
                    <a:pt x="1072" y="1310"/>
                  </a:lnTo>
                  <a:cubicBezTo>
                    <a:pt x="1001" y="1239"/>
                    <a:pt x="912" y="1204"/>
                    <a:pt x="846" y="1204"/>
                  </a:cubicBezTo>
                  <a:cubicBezTo>
                    <a:pt x="824" y="1204"/>
                    <a:pt x="804" y="1208"/>
                    <a:pt x="788" y="1216"/>
                  </a:cubicBezTo>
                  <a:cubicBezTo>
                    <a:pt x="662" y="1216"/>
                    <a:pt x="599" y="1310"/>
                    <a:pt x="536" y="1373"/>
                  </a:cubicBezTo>
                  <a:cubicBezTo>
                    <a:pt x="1" y="2413"/>
                    <a:pt x="127" y="3736"/>
                    <a:pt x="1009" y="4618"/>
                  </a:cubicBezTo>
                  <a:cubicBezTo>
                    <a:pt x="1549" y="5135"/>
                    <a:pt x="2230" y="5407"/>
                    <a:pt x="2934" y="5407"/>
                  </a:cubicBezTo>
                  <a:cubicBezTo>
                    <a:pt x="3173" y="5407"/>
                    <a:pt x="3415" y="5375"/>
                    <a:pt x="3655" y="5311"/>
                  </a:cubicBezTo>
                  <a:lnTo>
                    <a:pt x="3907" y="5563"/>
                  </a:lnTo>
                  <a:lnTo>
                    <a:pt x="757" y="8714"/>
                  </a:lnTo>
                  <a:cubicBezTo>
                    <a:pt x="64" y="9344"/>
                    <a:pt x="64" y="10447"/>
                    <a:pt x="757" y="11108"/>
                  </a:cubicBezTo>
                  <a:cubicBezTo>
                    <a:pt x="1088" y="11455"/>
                    <a:pt x="1521" y="11628"/>
                    <a:pt x="1954" y="11628"/>
                  </a:cubicBezTo>
                  <a:cubicBezTo>
                    <a:pt x="2387" y="11628"/>
                    <a:pt x="2820" y="11455"/>
                    <a:pt x="3151" y="11108"/>
                  </a:cubicBezTo>
                  <a:lnTo>
                    <a:pt x="6302" y="7958"/>
                  </a:lnTo>
                  <a:lnTo>
                    <a:pt x="6522" y="8210"/>
                  </a:lnTo>
                  <a:cubicBezTo>
                    <a:pt x="6302" y="9155"/>
                    <a:pt x="6522" y="10132"/>
                    <a:pt x="7247" y="10825"/>
                  </a:cubicBezTo>
                  <a:cubicBezTo>
                    <a:pt x="7765" y="11362"/>
                    <a:pt x="8469" y="11630"/>
                    <a:pt x="9169" y="11630"/>
                  </a:cubicBezTo>
                  <a:cubicBezTo>
                    <a:pt x="9618" y="11630"/>
                    <a:pt x="10066" y="11519"/>
                    <a:pt x="10460" y="11297"/>
                  </a:cubicBezTo>
                  <a:cubicBezTo>
                    <a:pt x="10555" y="11266"/>
                    <a:pt x="10618" y="11140"/>
                    <a:pt x="10618" y="11077"/>
                  </a:cubicBezTo>
                  <a:cubicBezTo>
                    <a:pt x="10618" y="11014"/>
                    <a:pt x="10586" y="10888"/>
                    <a:pt x="10555" y="10793"/>
                  </a:cubicBezTo>
                  <a:lnTo>
                    <a:pt x="9263" y="9501"/>
                  </a:lnTo>
                  <a:cubicBezTo>
                    <a:pt x="9137" y="9375"/>
                    <a:pt x="9137" y="9155"/>
                    <a:pt x="9263" y="9029"/>
                  </a:cubicBezTo>
                  <a:cubicBezTo>
                    <a:pt x="9310" y="8966"/>
                    <a:pt x="9397" y="8934"/>
                    <a:pt x="9488" y="8934"/>
                  </a:cubicBezTo>
                  <a:cubicBezTo>
                    <a:pt x="9578" y="8934"/>
                    <a:pt x="9673" y="8966"/>
                    <a:pt x="9736" y="9029"/>
                  </a:cubicBezTo>
                  <a:lnTo>
                    <a:pt x="11027" y="10321"/>
                  </a:lnTo>
                  <a:cubicBezTo>
                    <a:pt x="11075" y="10392"/>
                    <a:pt x="11157" y="10427"/>
                    <a:pt x="11236" y="10427"/>
                  </a:cubicBezTo>
                  <a:cubicBezTo>
                    <a:pt x="11262" y="10427"/>
                    <a:pt x="11287" y="10423"/>
                    <a:pt x="11311" y="10415"/>
                  </a:cubicBezTo>
                  <a:cubicBezTo>
                    <a:pt x="11405" y="10415"/>
                    <a:pt x="11500" y="10321"/>
                    <a:pt x="11532" y="10258"/>
                  </a:cubicBezTo>
                  <a:cubicBezTo>
                    <a:pt x="12099" y="9218"/>
                    <a:pt x="11973" y="7895"/>
                    <a:pt x="11059" y="7013"/>
                  </a:cubicBezTo>
                  <a:cubicBezTo>
                    <a:pt x="10542" y="6496"/>
                    <a:pt x="9850" y="6224"/>
                    <a:pt x="9139" y="6224"/>
                  </a:cubicBezTo>
                  <a:cubicBezTo>
                    <a:pt x="8897" y="6224"/>
                    <a:pt x="8653" y="6255"/>
                    <a:pt x="8413" y="6320"/>
                  </a:cubicBezTo>
                  <a:lnTo>
                    <a:pt x="7719" y="5595"/>
                  </a:lnTo>
                  <a:lnTo>
                    <a:pt x="9578" y="3736"/>
                  </a:lnTo>
                  <a:lnTo>
                    <a:pt x="9799" y="3988"/>
                  </a:lnTo>
                  <a:cubicBezTo>
                    <a:pt x="9867" y="4056"/>
                    <a:pt x="9958" y="4089"/>
                    <a:pt x="10051" y="4089"/>
                  </a:cubicBezTo>
                  <a:cubicBezTo>
                    <a:pt x="10172" y="4089"/>
                    <a:pt x="10294" y="4032"/>
                    <a:pt x="10366" y="3925"/>
                  </a:cubicBezTo>
                  <a:lnTo>
                    <a:pt x="11815" y="1499"/>
                  </a:lnTo>
                  <a:cubicBezTo>
                    <a:pt x="11878" y="1373"/>
                    <a:pt x="11878" y="1184"/>
                    <a:pt x="11784" y="1090"/>
                  </a:cubicBezTo>
                  <a:lnTo>
                    <a:pt x="10775" y="82"/>
                  </a:lnTo>
                  <a:cubicBezTo>
                    <a:pt x="10723" y="30"/>
                    <a:pt x="10652" y="6"/>
                    <a:pt x="10573" y="6"/>
                  </a:cubicBezTo>
                  <a:cubicBezTo>
                    <a:pt x="10507" y="6"/>
                    <a:pt x="10437" y="22"/>
                    <a:pt x="10366" y="50"/>
                  </a:cubicBezTo>
                  <a:lnTo>
                    <a:pt x="7940" y="1499"/>
                  </a:lnTo>
                  <a:cubicBezTo>
                    <a:pt x="7751" y="1625"/>
                    <a:pt x="7719" y="1909"/>
                    <a:pt x="7877" y="2066"/>
                  </a:cubicBezTo>
                  <a:lnTo>
                    <a:pt x="8097" y="2287"/>
                  </a:lnTo>
                  <a:lnTo>
                    <a:pt x="6270" y="4146"/>
                  </a:lnTo>
                  <a:lnTo>
                    <a:pt x="5546" y="3421"/>
                  </a:lnTo>
                  <a:cubicBezTo>
                    <a:pt x="5798" y="2476"/>
                    <a:pt x="5546" y="1499"/>
                    <a:pt x="4852" y="806"/>
                  </a:cubicBezTo>
                  <a:cubicBezTo>
                    <a:pt x="4315" y="269"/>
                    <a:pt x="3615" y="1"/>
                    <a:pt x="291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  <p:sp>
          <p:nvSpPr>
            <p:cNvPr id="88" name="Google Shape;6406;p43">
              <a:extLst>
                <a:ext uri="{FF2B5EF4-FFF2-40B4-BE49-F238E27FC236}">
                  <a16:creationId xmlns:a16="http://schemas.microsoft.com/office/drawing/2014/main" id="{81F96777-6831-B2FB-DDD9-97C017E6BE57}"/>
                </a:ext>
              </a:extLst>
            </p:cNvPr>
            <p:cNvSpPr/>
            <p:nvPr/>
          </p:nvSpPr>
          <p:spPr>
            <a:xfrm>
              <a:off x="-31838650" y="2838200"/>
              <a:ext cx="70100" cy="68550"/>
            </a:xfrm>
            <a:custGeom>
              <a:avLst/>
              <a:gdLst/>
              <a:ahLst/>
              <a:cxnLst/>
              <a:rect l="l" t="t" r="r" b="b"/>
              <a:pathLst>
                <a:path w="2804" h="2742" extrusionOk="0">
                  <a:moveTo>
                    <a:pt x="2430" y="0"/>
                  </a:moveTo>
                  <a:cubicBezTo>
                    <a:pt x="2339" y="0"/>
                    <a:pt x="2253" y="32"/>
                    <a:pt x="2205" y="95"/>
                  </a:cubicBezTo>
                  <a:lnTo>
                    <a:pt x="95" y="2174"/>
                  </a:lnTo>
                  <a:cubicBezTo>
                    <a:pt x="0" y="2300"/>
                    <a:pt x="0" y="2521"/>
                    <a:pt x="95" y="2647"/>
                  </a:cubicBezTo>
                  <a:cubicBezTo>
                    <a:pt x="158" y="2710"/>
                    <a:pt x="236" y="2741"/>
                    <a:pt x="319" y="2741"/>
                  </a:cubicBezTo>
                  <a:cubicBezTo>
                    <a:pt x="402" y="2741"/>
                    <a:pt x="488" y="2710"/>
                    <a:pt x="567" y="2647"/>
                  </a:cubicBezTo>
                  <a:lnTo>
                    <a:pt x="2678" y="567"/>
                  </a:lnTo>
                  <a:cubicBezTo>
                    <a:pt x="2804" y="441"/>
                    <a:pt x="2804" y="221"/>
                    <a:pt x="2678" y="95"/>
                  </a:cubicBezTo>
                  <a:cubicBezTo>
                    <a:pt x="2615" y="32"/>
                    <a:pt x="2520" y="0"/>
                    <a:pt x="243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00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6FE5187-F5D5-68B6-626F-1872D534DD47}"/>
              </a:ext>
            </a:extLst>
          </p:cNvPr>
          <p:cNvGrpSpPr/>
          <p:nvPr/>
        </p:nvGrpSpPr>
        <p:grpSpPr>
          <a:xfrm>
            <a:off x="5403262" y="2085092"/>
            <a:ext cx="4653116" cy="571021"/>
            <a:chOff x="1341409" y="2842018"/>
            <a:chExt cx="4653116" cy="571021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F5BD6308-B14E-F048-2396-58D2873AFE2C}"/>
                </a:ext>
              </a:extLst>
            </p:cNvPr>
            <p:cNvSpPr txBox="1"/>
            <p:nvPr/>
          </p:nvSpPr>
          <p:spPr>
            <a:xfrm>
              <a:off x="1341409" y="2842018"/>
              <a:ext cx="4653116" cy="27699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200" b="1">
                  <a:solidFill>
                    <a:srgbClr val="A8DBA7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r>
                <a:rPr lang="en-US" sz="900"/>
                <a:t>Lack of a personalized learning experience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65FDDB9-BA7E-4494-002C-9B499A459A0B}"/>
                </a:ext>
              </a:extLst>
            </p:cNvPr>
            <p:cNvSpPr txBox="1"/>
            <p:nvPr/>
          </p:nvSpPr>
          <p:spPr>
            <a:xfrm>
              <a:off x="1341409" y="3074485"/>
              <a:ext cx="331687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>
                <a:defRPr sz="800">
                  <a:solidFill>
                    <a:schemeClr val="tx2">
                      <a:lumMod val="20000"/>
                      <a:lumOff val="80000"/>
                    </a:schemeClr>
                  </a:solidFill>
                  <a:latin typeface="Montserrat" panose="00000500000000000000" pitchFamily="2" charset="0"/>
                </a:defRPr>
              </a:lvl1pPr>
            </a:lstStyle>
            <a:p>
              <a:r>
                <a:rPr lang="vi-VN"/>
                <a:t>Resources is unsynchronous make learning process cannot meet user needs</a:t>
              </a:r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D132F369-D105-651B-B064-C0E54FB6341E}"/>
              </a:ext>
            </a:extLst>
          </p:cNvPr>
          <p:cNvGrpSpPr/>
          <p:nvPr/>
        </p:nvGrpSpPr>
        <p:grpSpPr>
          <a:xfrm>
            <a:off x="5403262" y="1309114"/>
            <a:ext cx="4608871" cy="545109"/>
            <a:chOff x="1341409" y="1998012"/>
            <a:chExt cx="4608871" cy="545109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3E16AB52-8CE7-D4EF-1B2E-36BF7BD9C4DB}"/>
                </a:ext>
              </a:extLst>
            </p:cNvPr>
            <p:cNvSpPr txBox="1"/>
            <p:nvPr/>
          </p:nvSpPr>
          <p:spPr>
            <a:xfrm>
              <a:off x="1341410" y="1998012"/>
              <a:ext cx="4608870" cy="25391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marL="0" indent="0">
                <a:buClr>
                  <a:schemeClr val="dk1"/>
                </a:buClr>
                <a:buSzPts val="1100"/>
                <a:buNone/>
                <a:defRPr sz="1050" b="1">
                  <a:solidFill>
                    <a:schemeClr val="accent4"/>
                  </a:solidFill>
                  <a:latin typeface="Montserrat" panose="00000500000000000000" pitchFamily="2" charset="0"/>
                  <a:ea typeface="Lato Light"/>
                  <a:cs typeface="Lato Light"/>
                </a:defRPr>
              </a:lvl1pPr>
            </a:lstStyle>
            <a:p>
              <a:r>
                <a:rPr lang="en-US" sz="900">
                  <a:solidFill>
                    <a:srgbClr val="D0F09F"/>
                  </a:solidFill>
                </a:rPr>
                <a:t>Inefficient note-taking and organization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3FD4D50-08B8-6661-2DC6-831988CB36F2}"/>
                </a:ext>
              </a:extLst>
            </p:cNvPr>
            <p:cNvSpPr txBox="1"/>
            <p:nvPr/>
          </p:nvSpPr>
          <p:spPr>
            <a:xfrm>
              <a:off x="1341409" y="2204567"/>
              <a:ext cx="3316873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800">
                  <a:solidFill>
                    <a:schemeClr val="tx2">
                      <a:lumMod val="20000"/>
                      <a:lumOff val="80000"/>
                    </a:schemeClr>
                  </a:solidFill>
                  <a:latin typeface="Montserrat" panose="00000500000000000000" pitchFamily="2" charset="0"/>
                </a:rPr>
                <a:t>O</a:t>
              </a:r>
              <a:r>
                <a:rPr lang="vi-VN" sz="800">
                  <a:solidFill>
                    <a:schemeClr val="tx2">
                      <a:lumMod val="20000"/>
                      <a:lumOff val="80000"/>
                    </a:schemeClr>
                  </a:solidFill>
                  <a:latin typeface="Montserrat" panose="00000500000000000000" pitchFamily="2" charset="0"/>
                </a:rPr>
                <a:t>ne app </a:t>
              </a:r>
              <a:r>
                <a:rPr lang="en-US" sz="800">
                  <a:solidFill>
                    <a:schemeClr val="tx2">
                      <a:lumMod val="20000"/>
                      <a:lumOff val="80000"/>
                    </a:schemeClr>
                  </a:solidFill>
                  <a:latin typeface="Montserrat" panose="00000500000000000000" pitchFamily="2" charset="0"/>
                </a:rPr>
                <a:t>to r</a:t>
              </a:r>
              <a:r>
                <a:rPr lang="vi-VN" sz="800">
                  <a:solidFill>
                    <a:schemeClr val="tx2">
                      <a:lumMod val="20000"/>
                      <a:lumOff val="80000"/>
                    </a:schemeClr>
                  </a:solidFill>
                  <a:latin typeface="Montserrat" panose="00000500000000000000" pitchFamily="2" charset="0"/>
                </a:rPr>
                <a:t>ead file</a:t>
              </a:r>
              <a:r>
                <a:rPr lang="en-US" sz="800">
                  <a:solidFill>
                    <a:schemeClr val="tx2">
                      <a:lumMod val="20000"/>
                      <a:lumOff val="80000"/>
                    </a:schemeClr>
                  </a:solidFill>
                  <a:latin typeface="Montserrat" panose="00000500000000000000" pitchFamily="2" charset="0"/>
                </a:rPr>
                <a:t>s</a:t>
              </a:r>
              <a:r>
                <a:rPr lang="vi-VN" sz="800">
                  <a:solidFill>
                    <a:schemeClr val="tx2">
                      <a:lumMod val="20000"/>
                      <a:lumOff val="80000"/>
                    </a:schemeClr>
                  </a:solidFill>
                  <a:latin typeface="Montserrat" panose="00000500000000000000" pitchFamily="2" charset="0"/>
                </a:rPr>
                <a:t> and </a:t>
              </a:r>
              <a:r>
                <a:rPr lang="en-US" sz="800">
                  <a:solidFill>
                    <a:schemeClr val="tx2">
                      <a:lumMod val="20000"/>
                      <a:lumOff val="80000"/>
                    </a:schemeClr>
                  </a:solidFill>
                  <a:latin typeface="Montserrat" panose="00000500000000000000" pitchFamily="2" charset="0"/>
                </a:rPr>
                <a:t>another to </a:t>
              </a:r>
              <a:r>
                <a:rPr lang="vi-VN" sz="800">
                  <a:solidFill>
                    <a:schemeClr val="tx2">
                      <a:lumMod val="20000"/>
                      <a:lumOff val="80000"/>
                    </a:schemeClr>
                  </a:solidFill>
                  <a:latin typeface="Montserrat" panose="00000500000000000000" pitchFamily="2" charset="0"/>
                </a:rPr>
                <a:t>take note, notes are stored </a:t>
              </a:r>
              <a:r>
                <a:rPr lang="en-US" sz="800">
                  <a:solidFill>
                    <a:schemeClr val="tx2">
                      <a:lumMod val="20000"/>
                      <a:lumOff val="80000"/>
                    </a:schemeClr>
                  </a:solidFill>
                  <a:latin typeface="Montserrat" panose="00000500000000000000" pitchFamily="2" charset="0"/>
                </a:rPr>
                <a:t>distributedly</a:t>
              </a:r>
            </a:p>
          </p:txBody>
        </p:sp>
      </p:grpSp>
      <p:sp>
        <p:nvSpPr>
          <p:cNvPr id="91" name="Google Shape;6077;p42">
            <a:extLst>
              <a:ext uri="{FF2B5EF4-FFF2-40B4-BE49-F238E27FC236}">
                <a16:creationId xmlns:a16="http://schemas.microsoft.com/office/drawing/2014/main" id="{535DACEB-7F75-2F47-2BE0-E322493C0D49}"/>
              </a:ext>
            </a:extLst>
          </p:cNvPr>
          <p:cNvSpPr/>
          <p:nvPr/>
        </p:nvSpPr>
        <p:spPr>
          <a:xfrm>
            <a:off x="5024490" y="1387011"/>
            <a:ext cx="265327" cy="266207"/>
          </a:xfrm>
          <a:custGeom>
            <a:avLst/>
            <a:gdLst/>
            <a:ahLst/>
            <a:cxnLst/>
            <a:rect l="l" t="t" r="r" b="b"/>
            <a:pathLst>
              <a:path w="12666" h="12708" extrusionOk="0">
                <a:moveTo>
                  <a:pt x="6347" y="841"/>
                </a:moveTo>
                <a:cubicBezTo>
                  <a:pt x="6876" y="841"/>
                  <a:pt x="7350" y="1172"/>
                  <a:pt x="7530" y="1712"/>
                </a:cubicBezTo>
                <a:cubicBezTo>
                  <a:pt x="7719" y="2405"/>
                  <a:pt x="7372" y="3067"/>
                  <a:pt x="6679" y="3256"/>
                </a:cubicBezTo>
                <a:cubicBezTo>
                  <a:pt x="6569" y="3289"/>
                  <a:pt x="6457" y="3305"/>
                  <a:pt x="6345" y="3305"/>
                </a:cubicBezTo>
                <a:cubicBezTo>
                  <a:pt x="5822" y="3305"/>
                  <a:pt x="5323" y="2956"/>
                  <a:pt x="5167" y="2437"/>
                </a:cubicBezTo>
                <a:cubicBezTo>
                  <a:pt x="4947" y="1775"/>
                  <a:pt x="5325" y="1082"/>
                  <a:pt x="5986" y="893"/>
                </a:cubicBezTo>
                <a:cubicBezTo>
                  <a:pt x="6108" y="858"/>
                  <a:pt x="6229" y="841"/>
                  <a:pt x="6347" y="841"/>
                </a:cubicBezTo>
                <a:close/>
                <a:moveTo>
                  <a:pt x="6353" y="5919"/>
                </a:moveTo>
                <a:cubicBezTo>
                  <a:pt x="7021" y="5919"/>
                  <a:pt x="7624" y="6459"/>
                  <a:pt x="7624" y="7162"/>
                </a:cubicBezTo>
                <a:cubicBezTo>
                  <a:pt x="7593" y="7698"/>
                  <a:pt x="7215" y="8170"/>
                  <a:pt x="6742" y="8328"/>
                </a:cubicBezTo>
                <a:cubicBezTo>
                  <a:pt x="6608" y="8371"/>
                  <a:pt x="6474" y="8391"/>
                  <a:pt x="6345" y="8391"/>
                </a:cubicBezTo>
                <a:cubicBezTo>
                  <a:pt x="5810" y="8391"/>
                  <a:pt x="5351" y="8042"/>
                  <a:pt x="5199" y="7509"/>
                </a:cubicBezTo>
                <a:cubicBezTo>
                  <a:pt x="5010" y="6847"/>
                  <a:pt x="5356" y="6186"/>
                  <a:pt x="6018" y="5965"/>
                </a:cubicBezTo>
                <a:cubicBezTo>
                  <a:pt x="6130" y="5934"/>
                  <a:pt x="6242" y="5919"/>
                  <a:pt x="6353" y="5919"/>
                </a:cubicBezTo>
                <a:close/>
                <a:moveTo>
                  <a:pt x="2079" y="9351"/>
                </a:moveTo>
                <a:cubicBezTo>
                  <a:pt x="2744" y="9351"/>
                  <a:pt x="3340" y="9871"/>
                  <a:pt x="3340" y="10596"/>
                </a:cubicBezTo>
                <a:cubicBezTo>
                  <a:pt x="3308" y="11163"/>
                  <a:pt x="2962" y="11604"/>
                  <a:pt x="2426" y="11762"/>
                </a:cubicBezTo>
                <a:cubicBezTo>
                  <a:pt x="2305" y="11797"/>
                  <a:pt x="2183" y="11813"/>
                  <a:pt x="2065" y="11813"/>
                </a:cubicBezTo>
                <a:cubicBezTo>
                  <a:pt x="1538" y="11813"/>
                  <a:pt x="1068" y="11483"/>
                  <a:pt x="914" y="10943"/>
                </a:cubicBezTo>
                <a:cubicBezTo>
                  <a:pt x="693" y="10281"/>
                  <a:pt x="1071" y="9588"/>
                  <a:pt x="1733" y="9399"/>
                </a:cubicBezTo>
                <a:cubicBezTo>
                  <a:pt x="1849" y="9367"/>
                  <a:pt x="1965" y="9351"/>
                  <a:pt x="2079" y="9351"/>
                </a:cubicBezTo>
                <a:close/>
                <a:moveTo>
                  <a:pt x="10617" y="9351"/>
                </a:moveTo>
                <a:cubicBezTo>
                  <a:pt x="11281" y="9351"/>
                  <a:pt x="11878" y="9871"/>
                  <a:pt x="11878" y="10596"/>
                </a:cubicBezTo>
                <a:cubicBezTo>
                  <a:pt x="11846" y="11163"/>
                  <a:pt x="11500" y="11604"/>
                  <a:pt x="10995" y="11762"/>
                </a:cubicBezTo>
                <a:cubicBezTo>
                  <a:pt x="10868" y="11797"/>
                  <a:pt x="10742" y="11813"/>
                  <a:pt x="10620" y="11813"/>
                </a:cubicBezTo>
                <a:cubicBezTo>
                  <a:pt x="10076" y="11813"/>
                  <a:pt x="9606" y="11483"/>
                  <a:pt x="9452" y="10943"/>
                </a:cubicBezTo>
                <a:cubicBezTo>
                  <a:pt x="9263" y="10281"/>
                  <a:pt x="9609" y="9588"/>
                  <a:pt x="10271" y="9399"/>
                </a:cubicBezTo>
                <a:cubicBezTo>
                  <a:pt x="10387" y="9367"/>
                  <a:pt x="10503" y="9351"/>
                  <a:pt x="10617" y="9351"/>
                </a:cubicBezTo>
                <a:close/>
                <a:moveTo>
                  <a:pt x="6344" y="0"/>
                </a:moveTo>
                <a:cubicBezTo>
                  <a:pt x="5677" y="0"/>
                  <a:pt x="5021" y="308"/>
                  <a:pt x="4631" y="893"/>
                </a:cubicBezTo>
                <a:cubicBezTo>
                  <a:pt x="3812" y="2122"/>
                  <a:pt x="4474" y="3760"/>
                  <a:pt x="5955" y="4075"/>
                </a:cubicBezTo>
                <a:lnTo>
                  <a:pt x="5955" y="5146"/>
                </a:lnTo>
                <a:cubicBezTo>
                  <a:pt x="4600" y="5430"/>
                  <a:pt x="3907" y="6910"/>
                  <a:pt x="4537" y="8107"/>
                </a:cubicBezTo>
                <a:lnTo>
                  <a:pt x="3434" y="9021"/>
                </a:lnTo>
                <a:cubicBezTo>
                  <a:pt x="3025" y="8706"/>
                  <a:pt x="2584" y="8548"/>
                  <a:pt x="2080" y="8548"/>
                </a:cubicBezTo>
                <a:cubicBezTo>
                  <a:pt x="945" y="8548"/>
                  <a:pt x="0" y="9494"/>
                  <a:pt x="0" y="10628"/>
                </a:cubicBezTo>
                <a:cubicBezTo>
                  <a:pt x="0" y="11762"/>
                  <a:pt x="945" y="12707"/>
                  <a:pt x="2080" y="12707"/>
                </a:cubicBezTo>
                <a:cubicBezTo>
                  <a:pt x="3214" y="12707"/>
                  <a:pt x="4159" y="11793"/>
                  <a:pt x="4159" y="10628"/>
                </a:cubicBezTo>
                <a:cubicBezTo>
                  <a:pt x="4159" y="10281"/>
                  <a:pt x="4096" y="9966"/>
                  <a:pt x="3938" y="9683"/>
                </a:cubicBezTo>
                <a:lnTo>
                  <a:pt x="5041" y="8769"/>
                </a:lnTo>
                <a:cubicBezTo>
                  <a:pt x="5435" y="9084"/>
                  <a:pt x="5907" y="9242"/>
                  <a:pt x="6376" y="9242"/>
                </a:cubicBezTo>
                <a:cubicBezTo>
                  <a:pt x="6845" y="9242"/>
                  <a:pt x="7309" y="9084"/>
                  <a:pt x="7687" y="8769"/>
                </a:cubicBezTo>
                <a:lnTo>
                  <a:pt x="8790" y="9683"/>
                </a:lnTo>
                <a:cubicBezTo>
                  <a:pt x="8318" y="10596"/>
                  <a:pt x="8570" y="11730"/>
                  <a:pt x="9452" y="12361"/>
                </a:cubicBezTo>
                <a:cubicBezTo>
                  <a:pt x="9803" y="12595"/>
                  <a:pt x="10203" y="12707"/>
                  <a:pt x="10598" y="12707"/>
                </a:cubicBezTo>
                <a:cubicBezTo>
                  <a:pt x="11266" y="12707"/>
                  <a:pt x="11923" y="12387"/>
                  <a:pt x="12319" y="11793"/>
                </a:cubicBezTo>
                <a:cubicBezTo>
                  <a:pt x="12571" y="11478"/>
                  <a:pt x="12665" y="11069"/>
                  <a:pt x="12665" y="10659"/>
                </a:cubicBezTo>
                <a:cubicBezTo>
                  <a:pt x="12665" y="9431"/>
                  <a:pt x="11783" y="8548"/>
                  <a:pt x="10617" y="8548"/>
                </a:cubicBezTo>
                <a:cubicBezTo>
                  <a:pt x="10113" y="8548"/>
                  <a:pt x="9672" y="8706"/>
                  <a:pt x="9294" y="9021"/>
                </a:cubicBezTo>
                <a:lnTo>
                  <a:pt x="8192" y="8107"/>
                </a:lnTo>
                <a:cubicBezTo>
                  <a:pt x="8822" y="6879"/>
                  <a:pt x="8097" y="5398"/>
                  <a:pt x="6774" y="5146"/>
                </a:cubicBezTo>
                <a:lnTo>
                  <a:pt x="6774" y="4075"/>
                </a:lnTo>
                <a:cubicBezTo>
                  <a:pt x="7530" y="3917"/>
                  <a:pt x="8097" y="3382"/>
                  <a:pt x="8349" y="2657"/>
                </a:cubicBezTo>
                <a:cubicBezTo>
                  <a:pt x="8633" y="1806"/>
                  <a:pt x="8318" y="861"/>
                  <a:pt x="7530" y="357"/>
                </a:cubicBezTo>
                <a:cubicBezTo>
                  <a:pt x="7170" y="117"/>
                  <a:pt x="6755" y="0"/>
                  <a:pt x="6344" y="0"/>
                </a:cubicBezTo>
                <a:close/>
              </a:path>
            </a:pathLst>
          </a:custGeom>
          <a:solidFill>
            <a:srgbClr val="D0F09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</p:spTree>
    <p:extLst>
      <p:ext uri="{BB962C8B-B14F-4D97-AF65-F5344CB8AC3E}">
        <p14:creationId xmlns:p14="http://schemas.microsoft.com/office/powerpoint/2010/main" val="131711118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77" grpId="0"/>
      <p:bldP spid="79" grpId="0"/>
      <p:bldP spid="9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144664" cy="446217"/>
          </a:xfrm>
          <a:prstGeom prst="rect">
            <a:avLst/>
          </a:prstGeom>
          <a:noFill/>
          <a:ln w="12700">
            <a:solidFill>
              <a:schemeClr val="bg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2" y="300294"/>
            <a:ext cx="2081323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rgbClr val="47936F"/>
                </a:solidFill>
                <a:latin typeface="Montserrat Medium" pitchFamily="2" charset="0"/>
                <a:ea typeface="Lato Light"/>
                <a:cs typeface="Lato Light"/>
              </a:rPr>
              <a:t>Solutions</a:t>
            </a:r>
            <a:endParaRPr lang="en-US">
              <a:solidFill>
                <a:srgbClr val="47936F"/>
              </a:solidFill>
              <a:latin typeface="Montserrat Medium" panose="000006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FDC84C-09E4-1E66-7C4C-1BA9383ED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0784" y="1302417"/>
            <a:ext cx="2841909" cy="166741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949994A-3F9E-8437-37FA-9DE4AE49D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1786" y="1821574"/>
            <a:ext cx="2103530" cy="57709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3012E2A7-DA2F-5BFE-0E47-EF86A4DE91EB}"/>
              </a:ext>
            </a:extLst>
          </p:cNvPr>
          <p:cNvGrpSpPr/>
          <p:nvPr/>
        </p:nvGrpSpPr>
        <p:grpSpPr>
          <a:xfrm>
            <a:off x="1815802" y="1755633"/>
            <a:ext cx="1120449" cy="1248128"/>
            <a:chOff x="987019" y="1095789"/>
            <a:chExt cx="2361987" cy="2631144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43C0FD8-B6AC-4803-2A9A-7F09C5B8E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87019" y="1095789"/>
              <a:ext cx="2361987" cy="263114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60BD265-4BFF-485C-5A56-46D0B3FB4224}"/>
                </a:ext>
              </a:extLst>
            </p:cNvPr>
            <p:cNvSpPr/>
            <p:nvPr/>
          </p:nvSpPr>
          <p:spPr>
            <a:xfrm>
              <a:off x="987019" y="1141033"/>
              <a:ext cx="432680" cy="135318"/>
            </a:xfrm>
            <a:prstGeom prst="rect">
              <a:avLst/>
            </a:prstGeom>
            <a:solidFill>
              <a:srgbClr val="1719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9143E0D6-B1C6-3C28-8626-05EDD2988A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77069" y="3117834"/>
            <a:ext cx="2355988" cy="12117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00065150-E9F0-0894-50B5-3AFD6F578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6262" y="3107404"/>
            <a:ext cx="1414407" cy="7686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1FA7F36-E09C-D635-0BEA-B208BE206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37073" y="2876833"/>
            <a:ext cx="1507069" cy="8067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06BDEE8B-9F06-4CAC-5073-FB1347274D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7110" y="3865269"/>
            <a:ext cx="1811048" cy="10164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6" name="Google Shape;163;p19">
            <a:extLst>
              <a:ext uri="{FF2B5EF4-FFF2-40B4-BE49-F238E27FC236}">
                <a16:creationId xmlns:a16="http://schemas.microsoft.com/office/drawing/2014/main" id="{87A33085-5319-219F-453F-7E7CCEAD2B65}"/>
              </a:ext>
            </a:extLst>
          </p:cNvPr>
          <p:cNvSpPr txBox="1">
            <a:spLocks/>
          </p:cNvSpPr>
          <p:nvPr/>
        </p:nvSpPr>
        <p:spPr>
          <a:xfrm>
            <a:off x="1583868" y="913696"/>
            <a:ext cx="1791494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1100">
                <a:solidFill>
                  <a:srgbClr val="47936F"/>
                </a:solidFill>
                <a:latin typeface="Montserrat Medium" pitchFamily="2" charset="0"/>
                <a:ea typeface="Lato Light"/>
                <a:cs typeface="Lato Light"/>
              </a:rPr>
              <a:t>1. </a:t>
            </a:r>
            <a:r>
              <a:rPr lang="en-US" sz="1100">
                <a:solidFill>
                  <a:srgbClr val="47936F"/>
                </a:solidFill>
                <a:latin typeface="Montserrat Medium" pitchFamily="2" charset="0"/>
                <a:ea typeface="Lato Light"/>
                <a:cs typeface="Lato Light"/>
              </a:rPr>
              <a:t>Read document files</a:t>
            </a:r>
            <a:endParaRPr lang="en-US" sz="1100">
              <a:solidFill>
                <a:srgbClr val="47936F"/>
              </a:solidFill>
              <a:latin typeface="Montserrat Medium" panose="00000600000000000000" pitchFamily="2" charset="0"/>
            </a:endParaRPr>
          </a:p>
        </p:txBody>
      </p: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C60DCA6E-E4DB-E08C-5C53-D8D2186C3090}"/>
              </a:ext>
            </a:extLst>
          </p:cNvPr>
          <p:cNvCxnSpPr>
            <a:cxnSpLocks/>
            <a:stCxn id="46" idx="2"/>
          </p:cNvCxnSpPr>
          <p:nvPr/>
        </p:nvCxnSpPr>
        <p:spPr>
          <a:xfrm rot="16200000" flipH="1">
            <a:off x="2644096" y="1006948"/>
            <a:ext cx="727160" cy="1056123"/>
          </a:xfrm>
          <a:prstGeom prst="curvedConnector2">
            <a:avLst/>
          </a:prstGeom>
          <a:ln>
            <a:solidFill>
              <a:srgbClr val="589E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Google Shape;163;p19">
            <a:extLst>
              <a:ext uri="{FF2B5EF4-FFF2-40B4-BE49-F238E27FC236}">
                <a16:creationId xmlns:a16="http://schemas.microsoft.com/office/drawing/2014/main" id="{467D393D-4453-F494-082F-4F432BF3E3A1}"/>
              </a:ext>
            </a:extLst>
          </p:cNvPr>
          <p:cNvSpPr txBox="1">
            <a:spLocks/>
          </p:cNvSpPr>
          <p:nvPr/>
        </p:nvSpPr>
        <p:spPr>
          <a:xfrm>
            <a:off x="6667500" y="1185448"/>
            <a:ext cx="1691488" cy="37108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100">
                <a:solidFill>
                  <a:srgbClr val="47936F"/>
                </a:solidFill>
                <a:latin typeface="Montserrat Medium" pitchFamily="2" charset="0"/>
                <a:ea typeface="Lato Light"/>
                <a:cs typeface="Lato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vi-VN"/>
              <a:t>2. </a:t>
            </a:r>
            <a:r>
              <a:rPr lang="en-US"/>
              <a:t>Take note in app with powerful editor</a:t>
            </a:r>
          </a:p>
        </p:txBody>
      </p:sp>
      <p:cxnSp>
        <p:nvCxnSpPr>
          <p:cNvPr id="52" name="Connector: Curved 51">
            <a:extLst>
              <a:ext uri="{FF2B5EF4-FFF2-40B4-BE49-F238E27FC236}">
                <a16:creationId xmlns:a16="http://schemas.microsoft.com/office/drawing/2014/main" id="{8CB54CEB-E49E-15F1-031F-2D2DE76B83B5}"/>
              </a:ext>
            </a:extLst>
          </p:cNvPr>
          <p:cNvCxnSpPr>
            <a:cxnSpLocks/>
            <a:stCxn id="51" idx="2"/>
          </p:cNvCxnSpPr>
          <p:nvPr/>
        </p:nvCxnSpPr>
        <p:spPr>
          <a:xfrm rot="5400000">
            <a:off x="7195158" y="1609534"/>
            <a:ext cx="371086" cy="265086"/>
          </a:xfrm>
          <a:prstGeom prst="curvedConnector3">
            <a:avLst>
              <a:gd name="adj1" fmla="val 109550"/>
            </a:avLst>
          </a:prstGeom>
          <a:ln>
            <a:solidFill>
              <a:srgbClr val="589E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0127D90F-57C0-387B-5B8A-5B9E7B8A53E5}"/>
              </a:ext>
            </a:extLst>
          </p:cNvPr>
          <p:cNvSpPr txBox="1"/>
          <p:nvPr/>
        </p:nvSpPr>
        <p:spPr>
          <a:xfrm>
            <a:off x="79284" y="1302417"/>
            <a:ext cx="1202642" cy="4462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100">
                <a:solidFill>
                  <a:srgbClr val="47936F"/>
                </a:solidFill>
                <a:latin typeface="Montserrat Medium" pitchFamily="2" charset="0"/>
                <a:ea typeface="Lato Light"/>
                <a:cs typeface="Lato Light"/>
              </a:defRPr>
            </a:lvl1pPr>
          </a:lstStyle>
          <a:p>
            <a:r>
              <a:rPr lang="vi-VN"/>
              <a:t>3. </a:t>
            </a:r>
            <a:r>
              <a:rPr lang="en-US"/>
              <a:t>Organize user’s notes</a:t>
            </a:r>
          </a:p>
        </p:txBody>
      </p:sp>
      <p:cxnSp>
        <p:nvCxnSpPr>
          <p:cNvPr id="60" name="Connector: Curved 59">
            <a:extLst>
              <a:ext uri="{FF2B5EF4-FFF2-40B4-BE49-F238E27FC236}">
                <a16:creationId xmlns:a16="http://schemas.microsoft.com/office/drawing/2014/main" id="{BFF1BEA2-AC52-1738-BCA9-9E6862FF183A}"/>
              </a:ext>
            </a:extLst>
          </p:cNvPr>
          <p:cNvCxnSpPr>
            <a:cxnSpLocks/>
            <a:stCxn id="59" idx="2"/>
          </p:cNvCxnSpPr>
          <p:nvPr/>
        </p:nvCxnSpPr>
        <p:spPr>
          <a:xfrm rot="16200000" flipH="1">
            <a:off x="1203680" y="1225559"/>
            <a:ext cx="282068" cy="1328218"/>
          </a:xfrm>
          <a:prstGeom prst="curvedConnector2">
            <a:avLst/>
          </a:prstGeom>
          <a:ln>
            <a:solidFill>
              <a:srgbClr val="589E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59A31EF4-F6C3-EBA0-E328-1A3F697110B3}"/>
              </a:ext>
            </a:extLst>
          </p:cNvPr>
          <p:cNvSpPr txBox="1"/>
          <p:nvPr/>
        </p:nvSpPr>
        <p:spPr>
          <a:xfrm>
            <a:off x="1876151" y="4679701"/>
            <a:ext cx="1834379" cy="4155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100">
                <a:solidFill>
                  <a:srgbClr val="47936F"/>
                </a:solidFill>
                <a:latin typeface="Montserrat Medium" pitchFamily="2" charset="0"/>
                <a:ea typeface="Lato Light"/>
                <a:cs typeface="Lato Light"/>
              </a:defRPr>
            </a:lvl1pPr>
          </a:lstStyle>
          <a:p>
            <a:r>
              <a:rPr lang="vi-VN"/>
              <a:t>4. </a:t>
            </a:r>
            <a:r>
              <a:rPr lang="en-US"/>
              <a:t>Intergrate with other tools </a:t>
            </a:r>
          </a:p>
        </p:txBody>
      </p:sp>
      <p:cxnSp>
        <p:nvCxnSpPr>
          <p:cNvPr id="64" name="Connector: Curved 63">
            <a:extLst>
              <a:ext uri="{FF2B5EF4-FFF2-40B4-BE49-F238E27FC236}">
                <a16:creationId xmlns:a16="http://schemas.microsoft.com/office/drawing/2014/main" id="{325680E3-0E99-2885-37D3-DF4846FD05EE}"/>
              </a:ext>
            </a:extLst>
          </p:cNvPr>
          <p:cNvCxnSpPr>
            <a:cxnSpLocks/>
            <a:stCxn id="63" idx="0"/>
          </p:cNvCxnSpPr>
          <p:nvPr/>
        </p:nvCxnSpPr>
        <p:spPr>
          <a:xfrm rot="5400000" flipH="1" flipV="1">
            <a:off x="3058472" y="3780398"/>
            <a:ext cx="634172" cy="1164434"/>
          </a:xfrm>
          <a:prstGeom prst="curvedConnector2">
            <a:avLst/>
          </a:prstGeom>
          <a:ln>
            <a:solidFill>
              <a:srgbClr val="589E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7B344DB5-982C-A940-34BE-7DBB8A063159}"/>
              </a:ext>
            </a:extLst>
          </p:cNvPr>
          <p:cNvSpPr txBox="1"/>
          <p:nvPr/>
        </p:nvSpPr>
        <p:spPr>
          <a:xfrm>
            <a:off x="162157" y="4400614"/>
            <a:ext cx="1403387" cy="261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100">
                <a:solidFill>
                  <a:srgbClr val="47936F"/>
                </a:solidFill>
                <a:latin typeface="Montserrat Medium" pitchFamily="2" charset="0"/>
                <a:ea typeface="Lato Light"/>
                <a:cs typeface="Lato Light"/>
              </a:defRPr>
            </a:lvl1pPr>
          </a:lstStyle>
          <a:p>
            <a:r>
              <a:rPr lang="vi-VN"/>
              <a:t>5. </a:t>
            </a:r>
            <a:r>
              <a:rPr lang="en-US"/>
              <a:t>Learn a vocab</a:t>
            </a:r>
          </a:p>
        </p:txBody>
      </p:sp>
      <p:cxnSp>
        <p:nvCxnSpPr>
          <p:cNvPr id="70" name="Connector: Curved 69">
            <a:extLst>
              <a:ext uri="{FF2B5EF4-FFF2-40B4-BE49-F238E27FC236}">
                <a16:creationId xmlns:a16="http://schemas.microsoft.com/office/drawing/2014/main" id="{D49701A4-73D7-E258-8D33-E23B1702ACDE}"/>
              </a:ext>
            </a:extLst>
          </p:cNvPr>
          <p:cNvCxnSpPr>
            <a:cxnSpLocks/>
            <a:stCxn id="69" idx="0"/>
            <a:endCxn id="39" idx="1"/>
          </p:cNvCxnSpPr>
          <p:nvPr/>
        </p:nvCxnSpPr>
        <p:spPr>
          <a:xfrm rot="5400000" flipH="1" flipV="1">
            <a:off x="700602" y="3654955"/>
            <a:ext cx="908909" cy="582411"/>
          </a:xfrm>
          <a:prstGeom prst="curvedConnector2">
            <a:avLst/>
          </a:prstGeom>
          <a:ln>
            <a:solidFill>
              <a:srgbClr val="589E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B46D7D23-F70A-AB04-90D5-FE15151B807D}"/>
              </a:ext>
            </a:extLst>
          </p:cNvPr>
          <p:cNvSpPr txBox="1"/>
          <p:nvPr/>
        </p:nvSpPr>
        <p:spPr>
          <a:xfrm>
            <a:off x="7656645" y="3340321"/>
            <a:ext cx="1286796" cy="2616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algn="ctr">
              <a:defRPr sz="1100">
                <a:solidFill>
                  <a:srgbClr val="47936F"/>
                </a:solidFill>
                <a:latin typeface="Montserrat Medium" pitchFamily="2" charset="0"/>
                <a:ea typeface="Lato Light"/>
                <a:cs typeface="Lato Light"/>
              </a:defRPr>
            </a:lvl1pPr>
          </a:lstStyle>
          <a:p>
            <a:r>
              <a:rPr lang="vi-VN"/>
              <a:t>6. </a:t>
            </a:r>
            <a:r>
              <a:rPr lang="en-US"/>
              <a:t>Store vocabs and revision</a:t>
            </a:r>
          </a:p>
        </p:txBody>
      </p:sp>
      <p:cxnSp>
        <p:nvCxnSpPr>
          <p:cNvPr id="75" name="Connector: Curved 74">
            <a:extLst>
              <a:ext uri="{FF2B5EF4-FFF2-40B4-BE49-F238E27FC236}">
                <a16:creationId xmlns:a16="http://schemas.microsoft.com/office/drawing/2014/main" id="{06CB45A1-389B-2A60-CB3D-61F50613D35E}"/>
              </a:ext>
            </a:extLst>
          </p:cNvPr>
          <p:cNvCxnSpPr>
            <a:cxnSpLocks/>
          </p:cNvCxnSpPr>
          <p:nvPr/>
        </p:nvCxnSpPr>
        <p:spPr>
          <a:xfrm rot="16200000" flipV="1">
            <a:off x="7607939" y="2659690"/>
            <a:ext cx="302152" cy="1021713"/>
          </a:xfrm>
          <a:prstGeom prst="curvedConnector2">
            <a:avLst/>
          </a:prstGeom>
          <a:ln>
            <a:solidFill>
              <a:srgbClr val="589E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6427F18F-A8A7-3A66-DD2F-B2AC55B2D873}"/>
              </a:ext>
            </a:extLst>
          </p:cNvPr>
          <p:cNvCxnSpPr>
            <a:cxnSpLocks/>
          </p:cNvCxnSpPr>
          <p:nvPr/>
        </p:nvCxnSpPr>
        <p:spPr>
          <a:xfrm rot="5400000">
            <a:off x="7642053" y="3404732"/>
            <a:ext cx="397430" cy="918550"/>
          </a:xfrm>
          <a:prstGeom prst="curvedConnector2">
            <a:avLst/>
          </a:prstGeom>
          <a:ln>
            <a:solidFill>
              <a:srgbClr val="589EA5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E0F9C0-7F36-D4B9-43C9-75FE79C702B0}"/>
              </a:ext>
            </a:extLst>
          </p:cNvPr>
          <p:cNvSpPr txBox="1"/>
          <p:nvPr/>
        </p:nvSpPr>
        <p:spPr>
          <a:xfrm>
            <a:off x="2772504" y="584502"/>
            <a:ext cx="3598991" cy="2921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30000"/>
              </a:lnSpc>
              <a:defRPr sz="1100">
                <a:solidFill>
                  <a:schemeClr val="bg1"/>
                </a:solidFill>
                <a:latin typeface="Montserrat" panose="00000500000000000000" pitchFamily="2" charset="0"/>
              </a:defRPr>
            </a:lvl1pPr>
          </a:lstStyle>
          <a:p>
            <a:pPr algn="ctr"/>
            <a:r>
              <a:rPr lang="vi-VN" b="1">
                <a:solidFill>
                  <a:schemeClr val="bg2">
                    <a:lumMod val="90000"/>
                    <a:lumOff val="10000"/>
                  </a:schemeClr>
                </a:solidFill>
              </a:rPr>
              <a:t>Build a</a:t>
            </a:r>
            <a:r>
              <a:rPr lang="en-US" b="1">
                <a:solidFill>
                  <a:schemeClr val="bg2">
                    <a:lumMod val="90000"/>
                    <a:lumOff val="10000"/>
                  </a:schemeClr>
                </a:solidFill>
              </a:rPr>
              <a:t> cross-platform app that</a:t>
            </a:r>
            <a:r>
              <a:rPr lang="vi-VN" b="1">
                <a:solidFill>
                  <a:schemeClr val="bg2">
                    <a:lumMod val="90000"/>
                    <a:lumOff val="10000"/>
                  </a:schemeClr>
                </a:solidFill>
              </a:rPr>
              <a:t> is able to</a:t>
            </a:r>
            <a:endParaRPr lang="en-US" b="1">
              <a:solidFill>
                <a:schemeClr val="bg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7E8BC094-7E28-8FB8-FDB6-42E06ED944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B47556F-8846-4741-0CA1-1F201BC13293}"/>
              </a:ext>
            </a:extLst>
          </p:cNvPr>
          <p:cNvSpPr txBox="1"/>
          <p:nvPr/>
        </p:nvSpPr>
        <p:spPr>
          <a:xfrm>
            <a:off x="3790819" y="4202670"/>
            <a:ext cx="1191173" cy="253916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1100"/>
              <a:buNone/>
              <a:defRPr sz="900" b="1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vi-VN"/>
              <a:t>Convenient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CAF349-0F72-6BDE-E098-D6706080FC51}"/>
              </a:ext>
            </a:extLst>
          </p:cNvPr>
          <p:cNvSpPr txBox="1"/>
          <p:nvPr/>
        </p:nvSpPr>
        <p:spPr>
          <a:xfrm>
            <a:off x="977446" y="2650040"/>
            <a:ext cx="1045543" cy="25017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buClr>
                <a:schemeClr val="dk1"/>
              </a:buClr>
              <a:buSzPts val="1100"/>
              <a:buNone/>
              <a:defRPr sz="1200" b="1">
                <a:solidFill>
                  <a:srgbClr val="A8DBA7"/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pPr algn="ctr"/>
            <a:r>
              <a:rPr lang="vi-VN" sz="900">
                <a:solidFill>
                  <a:schemeClr val="accent2">
                    <a:lumMod val="50000"/>
                  </a:schemeClr>
                </a:solidFill>
              </a:rPr>
              <a:t>P</a:t>
            </a:r>
            <a:r>
              <a:rPr lang="en-US" sz="900">
                <a:solidFill>
                  <a:schemeClr val="accent2">
                    <a:lumMod val="50000"/>
                  </a:schemeClr>
                </a:solidFill>
              </a:rPr>
              <a:t>ersonalized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A56B79-49E7-80E2-5225-699FF11968A7}"/>
              </a:ext>
            </a:extLst>
          </p:cNvPr>
          <p:cNvSpPr txBox="1"/>
          <p:nvPr/>
        </p:nvSpPr>
        <p:spPr>
          <a:xfrm>
            <a:off x="2064464" y="3822267"/>
            <a:ext cx="719999" cy="276999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1100"/>
              <a:buNone/>
              <a:defRPr sz="900" b="1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vi-VN"/>
              <a:t>Rapid</a:t>
            </a:r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8B14CB-D0F0-5F49-25F1-7BB9F5B9C6D6}"/>
              </a:ext>
            </a:extLst>
          </p:cNvPr>
          <p:cNvSpPr txBox="1"/>
          <p:nvPr/>
        </p:nvSpPr>
        <p:spPr>
          <a:xfrm>
            <a:off x="5691118" y="1349835"/>
            <a:ext cx="638591" cy="276999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 algn="ctr">
              <a:buClr>
                <a:schemeClr val="dk1"/>
              </a:buClr>
              <a:buSzPts val="1100"/>
              <a:buNone/>
              <a:defRPr sz="900" b="1">
                <a:solidFill>
                  <a:schemeClr val="accent2">
                    <a:lumMod val="50000"/>
                  </a:schemeClr>
                </a:solidFill>
                <a:latin typeface="Montserrat" panose="00000500000000000000" pitchFamily="2" charset="0"/>
                <a:ea typeface="Lato Light"/>
                <a:cs typeface="Lato Light"/>
              </a:defRPr>
            </a:lvl1pPr>
          </a:lstStyle>
          <a:p>
            <a:r>
              <a:rPr lang="vi-VN"/>
              <a:t>Lean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98122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1" grpId="0"/>
      <p:bldP spid="59" grpId="0"/>
      <p:bldP spid="63" grpId="0"/>
      <p:bldP spid="69" grpId="0"/>
      <p:bldP spid="74" grpId="0"/>
      <p:bldP spid="22" grpId="0" animBg="1"/>
      <p:bldP spid="23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14CC4A6-9A67-492B-8724-01D30095A078}"/>
              </a:ext>
            </a:extLst>
          </p:cNvPr>
          <p:cNvSpPr/>
          <p:nvPr/>
        </p:nvSpPr>
        <p:spPr>
          <a:xfrm>
            <a:off x="-63342" y="202053"/>
            <a:ext cx="2332803" cy="446217"/>
          </a:xfrm>
          <a:prstGeom prst="rect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Google Shape;163;p19">
            <a:extLst>
              <a:ext uri="{FF2B5EF4-FFF2-40B4-BE49-F238E27FC236}">
                <a16:creationId xmlns:a16="http://schemas.microsoft.com/office/drawing/2014/main" id="{AC7FDABD-BDBC-4399-AB21-6F8BE7F8DE10}"/>
              </a:ext>
            </a:extLst>
          </p:cNvPr>
          <p:cNvSpPr txBox="1">
            <a:spLocks/>
          </p:cNvSpPr>
          <p:nvPr/>
        </p:nvSpPr>
        <p:spPr>
          <a:xfrm>
            <a:off x="-1" y="300294"/>
            <a:ext cx="2332802" cy="25773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>
                <a:solidFill>
                  <a:schemeClr val="bg1"/>
                </a:solidFill>
                <a:latin typeface="Montserrat Medium" panose="00000600000000000000" pitchFamily="2" charset="0"/>
              </a:rPr>
              <a:t>Survey Report</a:t>
            </a:r>
            <a:endParaRPr lang="en-US">
              <a:solidFill>
                <a:schemeClr val="accent3"/>
              </a:solidFill>
              <a:latin typeface="Montserrat Medium" pitchFamily="2" charset="0"/>
              <a:ea typeface="Lato Light"/>
              <a:cs typeface="Lato Ligh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0C2FD46D-5F6D-9B2F-59A9-FD2EC53EB21F}"/>
              </a:ext>
            </a:extLst>
          </p:cNvPr>
          <p:cNvGrpSpPr/>
          <p:nvPr/>
        </p:nvGrpSpPr>
        <p:grpSpPr>
          <a:xfrm>
            <a:off x="789753" y="893016"/>
            <a:ext cx="1355846" cy="572281"/>
            <a:chOff x="789753" y="893016"/>
            <a:chExt cx="1355846" cy="57228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6FB6E55-C939-C179-AB6F-9DC993D6526D}"/>
                </a:ext>
              </a:extLst>
            </p:cNvPr>
            <p:cNvSpPr txBox="1"/>
            <p:nvPr/>
          </p:nvSpPr>
          <p:spPr>
            <a:xfrm>
              <a:off x="1066650" y="893016"/>
              <a:ext cx="107894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D0F09F"/>
                  </a:solidFill>
                  <a:latin typeface="Montserrat Medium" pitchFamily="2" charset="0"/>
                </a:rPr>
                <a:t>Total views</a:t>
              </a:r>
              <a:endParaRPr lang="en-US" sz="1200">
                <a:solidFill>
                  <a:srgbClr val="D0F09F"/>
                </a:solidFill>
                <a:latin typeface="Montserrat Medium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7337029-B4C0-162A-B6F0-25FF4DC49265}"/>
                </a:ext>
              </a:extLst>
            </p:cNvPr>
            <p:cNvSpPr txBox="1"/>
            <p:nvPr/>
          </p:nvSpPr>
          <p:spPr>
            <a:xfrm>
              <a:off x="1066651" y="1045823"/>
              <a:ext cx="639750" cy="419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800">
                  <a:solidFill>
                    <a:schemeClr val="bg1"/>
                  </a:solidFill>
                  <a:latin typeface="Montserrat SemiBold" pitchFamily="2" charset="0"/>
                </a:rPr>
                <a:t>314</a:t>
              </a:r>
            </a:p>
          </p:txBody>
        </p:sp>
        <p:pic>
          <p:nvPicPr>
            <p:cNvPr id="23" name="Graphic 22" descr="Eye outline">
              <a:extLst>
                <a:ext uri="{FF2B5EF4-FFF2-40B4-BE49-F238E27FC236}">
                  <a16:creationId xmlns:a16="http://schemas.microsoft.com/office/drawing/2014/main" id="{5B377546-6045-5EE0-08FA-26E383CD5B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9753" y="893717"/>
              <a:ext cx="260208" cy="260208"/>
            </a:xfrm>
            <a:prstGeom prst="rect">
              <a:avLst/>
            </a:prstGeom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6E1DDE9-FE64-DB88-8D19-9E8611B8CE45}"/>
              </a:ext>
            </a:extLst>
          </p:cNvPr>
          <p:cNvGrpSpPr/>
          <p:nvPr/>
        </p:nvGrpSpPr>
        <p:grpSpPr>
          <a:xfrm>
            <a:off x="4479316" y="888749"/>
            <a:ext cx="1809330" cy="572414"/>
            <a:chOff x="4469070" y="888749"/>
            <a:chExt cx="1809330" cy="57241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2B67E5-8A82-96BC-9D76-D602478A685E}"/>
                </a:ext>
              </a:extLst>
            </p:cNvPr>
            <p:cNvSpPr txBox="1"/>
            <p:nvPr/>
          </p:nvSpPr>
          <p:spPr>
            <a:xfrm>
              <a:off x="4734246" y="893016"/>
              <a:ext cx="15441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D0F09F"/>
                  </a:solidFill>
                  <a:latin typeface="Montserrat Medium" pitchFamily="2" charset="0"/>
                </a:rPr>
                <a:t>Valid Submissions</a:t>
              </a:r>
              <a:endParaRPr lang="en-US" sz="1200">
                <a:solidFill>
                  <a:srgbClr val="D0F09F"/>
                </a:solidFill>
                <a:latin typeface="Montserrat Medium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98A6E09-86D3-6492-09B2-CA5A8887BE71}"/>
                </a:ext>
              </a:extLst>
            </p:cNvPr>
            <p:cNvSpPr txBox="1"/>
            <p:nvPr/>
          </p:nvSpPr>
          <p:spPr>
            <a:xfrm>
              <a:off x="4734247" y="1041689"/>
              <a:ext cx="639750" cy="419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800">
                  <a:solidFill>
                    <a:schemeClr val="bg1"/>
                  </a:solidFill>
                  <a:latin typeface="Montserrat SemiBold" pitchFamily="2" charset="0"/>
                </a:rPr>
                <a:t>116</a:t>
              </a:r>
            </a:p>
          </p:txBody>
        </p:sp>
        <p:pic>
          <p:nvPicPr>
            <p:cNvPr id="25" name="Graphic 24" descr="Checkbox Checked outline">
              <a:extLst>
                <a:ext uri="{FF2B5EF4-FFF2-40B4-BE49-F238E27FC236}">
                  <a16:creationId xmlns:a16="http://schemas.microsoft.com/office/drawing/2014/main" id="{7C494577-B58A-84F9-6E24-34949468A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69070" y="888749"/>
              <a:ext cx="265176" cy="265176"/>
            </a:xfrm>
            <a:prstGeom prst="rect">
              <a:avLst/>
            </a:prstGeom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E76A187-02FC-3B0E-D7CF-A46CC41B7BED}"/>
              </a:ext>
            </a:extLst>
          </p:cNvPr>
          <p:cNvGrpSpPr/>
          <p:nvPr/>
        </p:nvGrpSpPr>
        <p:grpSpPr>
          <a:xfrm>
            <a:off x="2452994" y="893016"/>
            <a:ext cx="1718927" cy="572281"/>
            <a:chOff x="2690827" y="893016"/>
            <a:chExt cx="1718927" cy="572281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1C184F8-BE57-1E8C-043B-1B8C4364E2E3}"/>
                </a:ext>
              </a:extLst>
            </p:cNvPr>
            <p:cNvSpPr txBox="1"/>
            <p:nvPr/>
          </p:nvSpPr>
          <p:spPr>
            <a:xfrm>
              <a:off x="2925450" y="893016"/>
              <a:ext cx="148430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D0F09F"/>
                  </a:solidFill>
                  <a:latin typeface="Montserrat Medium" pitchFamily="2" charset="0"/>
                </a:rPr>
                <a:t>Total Submissions</a:t>
              </a:r>
              <a:endParaRPr lang="en-US" sz="1200">
                <a:solidFill>
                  <a:srgbClr val="D0F09F"/>
                </a:solidFill>
                <a:latin typeface="Montserrat Medium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3678C99-2DFB-1962-19EC-43BA3B8BB3B7}"/>
                </a:ext>
              </a:extLst>
            </p:cNvPr>
            <p:cNvSpPr txBox="1"/>
            <p:nvPr/>
          </p:nvSpPr>
          <p:spPr>
            <a:xfrm>
              <a:off x="2925451" y="1045823"/>
              <a:ext cx="639750" cy="419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800">
                  <a:solidFill>
                    <a:schemeClr val="bg1"/>
                  </a:solidFill>
                  <a:latin typeface="Montserrat SemiBold" pitchFamily="2" charset="0"/>
                </a:rPr>
                <a:t>126</a:t>
              </a:r>
            </a:p>
          </p:txBody>
        </p:sp>
        <p:pic>
          <p:nvPicPr>
            <p:cNvPr id="27" name="Graphic 26" descr="Send outline">
              <a:extLst>
                <a:ext uri="{FF2B5EF4-FFF2-40B4-BE49-F238E27FC236}">
                  <a16:creationId xmlns:a16="http://schemas.microsoft.com/office/drawing/2014/main" id="{6B68D875-1D30-BC77-F859-826ADB372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90827" y="912450"/>
              <a:ext cx="222741" cy="222741"/>
            </a:xfrm>
            <a:prstGeom prst="rect">
              <a:avLst/>
            </a:prstGeom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3C52174-1884-B316-B936-2523B0AD9CB7}"/>
              </a:ext>
            </a:extLst>
          </p:cNvPr>
          <p:cNvGrpSpPr/>
          <p:nvPr/>
        </p:nvGrpSpPr>
        <p:grpSpPr>
          <a:xfrm>
            <a:off x="6596041" y="891233"/>
            <a:ext cx="1788112" cy="523528"/>
            <a:chOff x="6596041" y="891233"/>
            <a:chExt cx="1788112" cy="523528"/>
          </a:xfrm>
        </p:grpSpPr>
        <p:pic>
          <p:nvPicPr>
            <p:cNvPr id="30" name="Graphic 29" descr="Target outline">
              <a:extLst>
                <a:ext uri="{FF2B5EF4-FFF2-40B4-BE49-F238E27FC236}">
                  <a16:creationId xmlns:a16="http://schemas.microsoft.com/office/drawing/2014/main" id="{D53F577A-B722-3197-0927-58CBE8601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6596041" y="891233"/>
              <a:ext cx="243958" cy="243958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2DB1840-A357-0D35-BC4E-36A836B256F3}"/>
                </a:ext>
              </a:extLst>
            </p:cNvPr>
            <p:cNvSpPr txBox="1"/>
            <p:nvPr/>
          </p:nvSpPr>
          <p:spPr>
            <a:xfrm>
              <a:off x="6839999" y="893016"/>
              <a:ext cx="154415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>
                  <a:solidFill>
                    <a:srgbClr val="D0F09F"/>
                  </a:solidFill>
                  <a:latin typeface="Montserrat Medium" pitchFamily="2" charset="0"/>
                </a:rPr>
                <a:t>Completion rate</a:t>
              </a:r>
              <a:endParaRPr lang="en-US" sz="1200">
                <a:solidFill>
                  <a:srgbClr val="D0F09F"/>
                </a:solidFill>
                <a:latin typeface="Montserrat Medium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9A5F593-FB6F-FBC2-8C85-5FCDE38DC9F8}"/>
                </a:ext>
              </a:extLst>
            </p:cNvPr>
            <p:cNvSpPr txBox="1"/>
            <p:nvPr/>
          </p:nvSpPr>
          <p:spPr>
            <a:xfrm>
              <a:off x="6839999" y="995287"/>
              <a:ext cx="1095637" cy="4194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sz="1800">
                  <a:solidFill>
                    <a:schemeClr val="bg1"/>
                  </a:solidFill>
                  <a:latin typeface="Montserrat SemiBold" pitchFamily="2" charset="0"/>
                </a:rPr>
                <a:t>58.6%</a:t>
              </a:r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F8673391-5CF5-4D54-4D39-B10B9961C379}"/>
              </a:ext>
            </a:extLst>
          </p:cNvPr>
          <p:cNvSpPr txBox="1"/>
          <p:nvPr/>
        </p:nvSpPr>
        <p:spPr>
          <a:xfrm>
            <a:off x="6323195" y="4218866"/>
            <a:ext cx="2511204" cy="34676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lnSpc>
                <a:spcPct val="130000"/>
              </a:lnSpc>
              <a:defRPr sz="1800">
                <a:solidFill>
                  <a:schemeClr val="bg1"/>
                </a:solidFill>
                <a:latin typeface="Montserrat SemiBold" pitchFamily="2" charset="0"/>
              </a:defRPr>
            </a:lvl1pPr>
          </a:lstStyle>
          <a:p>
            <a:pPr algn="ctr"/>
            <a:r>
              <a:rPr lang="en-US" sz="1400" i="1">
                <a:latin typeface="Montserrat Medium" pitchFamily="2" charset="0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bit.ly/tetu_report</a:t>
            </a:r>
            <a:endParaRPr lang="en-US" sz="1400" i="1">
              <a:latin typeface="Montserrat Medium" pitchFamily="2" charset="0"/>
            </a:endParaRP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98E2F668-B0ED-1D40-973B-DFCE9B91DE1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9753" y="1812951"/>
            <a:ext cx="4849951" cy="2884332"/>
          </a:xfrm>
          <a:prstGeom prst="rect">
            <a:avLst/>
          </a:prstGeom>
        </p:spPr>
      </p:pic>
      <p:pic>
        <p:nvPicPr>
          <p:cNvPr id="57" name="Picture 56" descr="Qr code&#10;&#10;Description automatically generated">
            <a:extLst>
              <a:ext uri="{FF2B5EF4-FFF2-40B4-BE49-F238E27FC236}">
                <a16:creationId xmlns:a16="http://schemas.microsoft.com/office/drawing/2014/main" id="{DFF6E72B-3117-1B64-DA68-38D0BA8E79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34135" y="1942884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55757"/>
      </p:ext>
    </p:extLst>
  </p:cSld>
  <p:clrMapOvr>
    <a:masterClrMapping/>
  </p:clrMapOvr>
  <p:transition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ED152C5A-1ECD-6B77-86DA-A1C2A7CB6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0135" y="221596"/>
            <a:ext cx="228529" cy="157396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E4E68130-D2CA-0686-C8EF-D719BE7C7D94}"/>
              </a:ext>
            </a:extLst>
          </p:cNvPr>
          <p:cNvSpPr txBox="1"/>
          <p:nvPr/>
        </p:nvSpPr>
        <p:spPr>
          <a:xfrm>
            <a:off x="7547778" y="4791099"/>
            <a:ext cx="148954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i="1">
                <a:solidFill>
                  <a:schemeClr val="bg1">
                    <a:lumMod val="65000"/>
                  </a:schemeClr>
                </a:solidFill>
                <a:latin typeface="Montserrat" pitchFamily="2" charset="0"/>
              </a:rPr>
              <a:t>Tetu survey report</a:t>
            </a:r>
            <a:endParaRPr lang="en-US" sz="1100" i="1">
              <a:solidFill>
                <a:schemeClr val="bg1">
                  <a:lumMod val="65000"/>
                </a:schemeClr>
              </a:solidFill>
              <a:latin typeface="Montserrat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728FC4A-0F11-12B5-7324-2C4B94DFB06B}"/>
              </a:ext>
            </a:extLst>
          </p:cNvPr>
          <p:cNvGrpSpPr/>
          <p:nvPr/>
        </p:nvGrpSpPr>
        <p:grpSpPr>
          <a:xfrm>
            <a:off x="4448144" y="3082978"/>
            <a:ext cx="4324194" cy="1521301"/>
            <a:chOff x="4448144" y="3082978"/>
            <a:chExt cx="4324194" cy="1521301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9AFD9AD-7765-3D2D-F1DD-D70069F123DE}"/>
                </a:ext>
              </a:extLst>
            </p:cNvPr>
            <p:cNvSpPr txBox="1"/>
            <p:nvPr/>
          </p:nvSpPr>
          <p:spPr>
            <a:xfrm>
              <a:off x="4448144" y="3082978"/>
              <a:ext cx="2060273" cy="3104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>
                  <a:solidFill>
                    <a:schemeClr val="bg1"/>
                  </a:solidFill>
                  <a:latin typeface="Montserrat Medium" pitchFamily="2" charset="0"/>
                </a:defRPr>
              </a:lvl1pPr>
            </a:lstStyle>
            <a:p>
              <a:r>
                <a:rPr lang="en-US" sz="1200"/>
                <a:t>Most</a:t>
              </a:r>
              <a:r>
                <a:rPr lang="en-US" sz="1200">
                  <a:solidFill>
                    <a:schemeClr val="bg2">
                      <a:lumMod val="25000"/>
                      <a:lumOff val="75000"/>
                    </a:schemeClr>
                  </a:solidFill>
                </a:rPr>
                <a:t> </a:t>
              </a:r>
              <a:r>
                <a:rPr lang="en-US" sz="1200">
                  <a:solidFill>
                    <a:srgbClr val="A8DBA7"/>
                  </a:solidFill>
                </a:rPr>
                <a:t>painpoints</a:t>
              </a: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AAB715C5-9046-14C8-9856-9D2748EB5C0D}"/>
                </a:ext>
              </a:extLst>
            </p:cNvPr>
            <p:cNvSpPr txBox="1"/>
            <p:nvPr/>
          </p:nvSpPr>
          <p:spPr>
            <a:xfrm>
              <a:off x="4448144" y="3480353"/>
              <a:ext cx="3605986" cy="283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lnSpc>
                  <a:spcPct val="130000"/>
                </a:lnSpc>
                <a:defRPr sz="105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pPr algn="l"/>
              <a:r>
                <a:rPr lang="en-US">
                  <a:solidFill>
                    <a:srgbClr val="D0F09F"/>
                  </a:solidFill>
                </a:rPr>
                <a:t>Lots of movement &amp; devices </a:t>
              </a:r>
              <a:r>
                <a:rPr lang="en-US"/>
                <a:t>to deal with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5A674D9-3BAD-8912-2298-F105F7C4A6F5}"/>
                </a:ext>
              </a:extLst>
            </p:cNvPr>
            <p:cNvSpPr txBox="1"/>
            <p:nvPr/>
          </p:nvSpPr>
          <p:spPr>
            <a:xfrm>
              <a:off x="8018138" y="3468042"/>
              <a:ext cx="7542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1" i="0">
                  <a:solidFill>
                    <a:srgbClr val="D0F09F"/>
                  </a:solidFill>
                  <a:effectLst/>
                  <a:latin typeface="Montserrat" pitchFamily="2" charset="0"/>
                </a:rPr>
                <a:t>46.6%</a:t>
              </a:r>
              <a:endParaRPr lang="en-US" b="1">
                <a:solidFill>
                  <a:srgbClr val="D0F09F"/>
                </a:solidFill>
                <a:latin typeface="Montserrat" pitchFamily="2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B64C5C8-D965-920B-D39C-E10532297D96}"/>
                </a:ext>
              </a:extLst>
            </p:cNvPr>
            <p:cNvSpPr txBox="1"/>
            <p:nvPr/>
          </p:nvSpPr>
          <p:spPr>
            <a:xfrm>
              <a:off x="4448144" y="3890983"/>
              <a:ext cx="3605986" cy="283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05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/>
                <a:t>Managing &amp; </a:t>
              </a:r>
              <a:r>
                <a:rPr lang="en-US">
                  <a:solidFill>
                    <a:srgbClr val="D0F09F"/>
                  </a:solidFill>
                </a:rPr>
                <a:t>retrieving notes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95437836-AF81-93EA-3734-29F0369DE280}"/>
                </a:ext>
              </a:extLst>
            </p:cNvPr>
            <p:cNvSpPr txBox="1"/>
            <p:nvPr/>
          </p:nvSpPr>
          <p:spPr>
            <a:xfrm>
              <a:off x="8018138" y="3878672"/>
              <a:ext cx="7542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1" i="0">
                  <a:solidFill>
                    <a:srgbClr val="A8DBA7"/>
                  </a:solidFill>
                  <a:effectLst/>
                  <a:latin typeface="Montserrat" pitchFamily="2" charset="0"/>
                </a:rPr>
                <a:t>44%</a:t>
              </a:r>
              <a:endParaRPr lang="en-US" b="1">
                <a:solidFill>
                  <a:srgbClr val="A8DBA7"/>
                </a:solidFill>
                <a:latin typeface="Montserrat" pitchFamily="2" charset="0"/>
              </a:endParaRP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3D99332-DC9E-F8A3-45AF-407D2F67C3F3}"/>
                </a:ext>
              </a:extLst>
            </p:cNvPr>
            <p:cNvSpPr txBox="1"/>
            <p:nvPr/>
          </p:nvSpPr>
          <p:spPr>
            <a:xfrm>
              <a:off x="4448144" y="4308813"/>
              <a:ext cx="3605986" cy="2831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 sz="1050">
                  <a:solidFill>
                    <a:schemeClr val="bg1"/>
                  </a:solidFill>
                  <a:latin typeface="Montserrat" pitchFamily="2" charset="0"/>
                </a:defRPr>
              </a:lvl1pPr>
            </a:lstStyle>
            <a:p>
              <a:r>
                <a:rPr lang="en-US"/>
                <a:t>Lack of </a:t>
              </a:r>
              <a:r>
                <a:rPr lang="en-US">
                  <a:solidFill>
                    <a:srgbClr val="D0F09F"/>
                  </a:solidFill>
                </a:rPr>
                <a:t>formatting &amp; visualizing abilities</a:t>
              </a:r>
              <a:r>
                <a:rPr lang="en-US"/>
                <a:t> in notes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674C1089-5E98-FC9A-945D-1F2F8667E29F}"/>
                </a:ext>
              </a:extLst>
            </p:cNvPr>
            <p:cNvSpPr txBox="1"/>
            <p:nvPr/>
          </p:nvSpPr>
          <p:spPr>
            <a:xfrm>
              <a:off x="8018138" y="4296502"/>
              <a:ext cx="7542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b="1" i="0">
                  <a:solidFill>
                    <a:schemeClr val="accent2">
                      <a:lumMod val="75000"/>
                    </a:schemeClr>
                  </a:solidFill>
                  <a:effectLst/>
                  <a:latin typeface="Montserrat" pitchFamily="2" charset="0"/>
                </a:rPr>
                <a:t>42.2%</a:t>
              </a:r>
              <a:endParaRPr lang="en-US" b="1">
                <a:solidFill>
                  <a:schemeClr val="accent2">
                    <a:lumMod val="75000"/>
                  </a:schemeClr>
                </a:solidFill>
                <a:latin typeface="Montserrat" pitchFamily="2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FD2FCF-457C-EE7E-C8BA-369A6AF584CC}"/>
              </a:ext>
            </a:extLst>
          </p:cNvPr>
          <p:cNvGrpSpPr/>
          <p:nvPr/>
        </p:nvGrpSpPr>
        <p:grpSpPr>
          <a:xfrm>
            <a:off x="2070219" y="3137859"/>
            <a:ext cx="2542328" cy="1810249"/>
            <a:chOff x="2070219" y="3137859"/>
            <a:chExt cx="2542328" cy="1810249"/>
          </a:xfrm>
        </p:grpSpPr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5A521BC0-AF91-F99E-1596-57764CAD3D20}"/>
                </a:ext>
              </a:extLst>
            </p:cNvPr>
            <p:cNvGrpSpPr/>
            <p:nvPr/>
          </p:nvGrpSpPr>
          <p:grpSpPr>
            <a:xfrm>
              <a:off x="2070219" y="3137859"/>
              <a:ext cx="2542328" cy="1473574"/>
              <a:chOff x="232397" y="217111"/>
              <a:chExt cx="2301386" cy="1371600"/>
            </a:xfrm>
          </p:grpSpPr>
          <p:graphicFrame>
            <p:nvGraphicFramePr>
              <p:cNvPr id="114" name="Chart 113">
                <a:extLst>
                  <a:ext uri="{FF2B5EF4-FFF2-40B4-BE49-F238E27FC236}">
                    <a16:creationId xmlns:a16="http://schemas.microsoft.com/office/drawing/2014/main" id="{91A51EB2-B15F-CB39-7625-B88BCE492D52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881817769"/>
                  </p:ext>
                </p:extLst>
              </p:nvPr>
            </p:nvGraphicFramePr>
            <p:xfrm>
              <a:off x="232397" y="217111"/>
              <a:ext cx="2301386" cy="13716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52C4F88C-AF70-864E-7D20-312F07154B76}"/>
                  </a:ext>
                </a:extLst>
              </p:cNvPr>
              <p:cNvGrpSpPr/>
              <p:nvPr/>
            </p:nvGrpSpPr>
            <p:grpSpPr>
              <a:xfrm>
                <a:off x="1052706" y="633100"/>
                <a:ext cx="584843" cy="609377"/>
                <a:chOff x="1052706" y="633100"/>
                <a:chExt cx="584843" cy="609377"/>
              </a:xfrm>
            </p:grpSpPr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902E6E0A-7E47-B401-8B20-34A59285B115}"/>
                    </a:ext>
                  </a:extLst>
                </p:cNvPr>
                <p:cNvSpPr txBox="1"/>
                <p:nvPr/>
              </p:nvSpPr>
              <p:spPr>
                <a:xfrm>
                  <a:off x="1052706" y="633100"/>
                  <a:ext cx="468553" cy="33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defPPr>
                  <a:lvl1pPr marL="0" indent="0">
                    <a:buClr>
                      <a:schemeClr val="dk1"/>
                    </a:buClr>
                    <a:buSzPts val="1100"/>
                    <a:buNone/>
                    <a:defRPr sz="1200" b="1">
                      <a:solidFill>
                        <a:srgbClr val="A8DBA7"/>
                      </a:solidFill>
                      <a:latin typeface="Montserrat" panose="00000500000000000000" pitchFamily="2" charset="0"/>
                      <a:ea typeface="Lato Light"/>
                      <a:cs typeface="Lato Light"/>
                    </a:defRPr>
                  </a:lvl1pPr>
                </a:lstStyle>
                <a:p>
                  <a:r>
                    <a:rPr lang="en-US" sz="1400"/>
                    <a:t>4.2</a:t>
                  </a:r>
                </a:p>
              </p:txBody>
            </p:sp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C1C72E9F-42DF-7F72-EC76-FD2382DF39D9}"/>
                    </a:ext>
                  </a:extLst>
                </p:cNvPr>
                <p:cNvSpPr txBox="1"/>
                <p:nvPr/>
              </p:nvSpPr>
              <p:spPr>
                <a:xfrm>
                  <a:off x="1329723" y="910570"/>
                  <a:ext cx="307826" cy="33190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defRPr/>
                  </a:defPPr>
                  <a:lvl1pPr marL="0" indent="0">
                    <a:buClr>
                      <a:schemeClr val="dk1"/>
                    </a:buClr>
                    <a:buSzPts val="1100"/>
                    <a:buNone/>
                    <a:defRPr sz="1200" b="1">
                      <a:solidFill>
                        <a:srgbClr val="A8DBA7"/>
                      </a:solidFill>
                      <a:latin typeface="Montserrat" panose="00000500000000000000" pitchFamily="2" charset="0"/>
                      <a:ea typeface="Lato Light"/>
                      <a:cs typeface="Lato Light"/>
                    </a:defRPr>
                  </a:lvl1pPr>
                </a:lstStyle>
                <a:p>
                  <a:r>
                    <a:rPr lang="en-US" sz="1400">
                      <a:solidFill>
                        <a:schemeClr val="bg2">
                          <a:lumMod val="75000"/>
                          <a:lumOff val="25000"/>
                        </a:schemeClr>
                      </a:solidFill>
                    </a:rPr>
                    <a:t>5</a:t>
                  </a:r>
                </a:p>
              </p:txBody>
            </p: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D75208C8-BBC6-F970-9EBE-B0FB9B01C7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304961" y="825645"/>
                  <a:ext cx="216700" cy="200116"/>
                </a:xfrm>
                <a:prstGeom prst="line">
                  <a:avLst/>
                </a:prstGeom>
                <a:ln>
                  <a:solidFill>
                    <a:schemeClr val="bg2">
                      <a:lumMod val="90000"/>
                      <a:lumOff val="1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20F635C6-0D39-464D-15EA-2FB800E4913F}"/>
                </a:ext>
              </a:extLst>
            </p:cNvPr>
            <p:cNvSpPr txBox="1"/>
            <p:nvPr/>
          </p:nvSpPr>
          <p:spPr>
            <a:xfrm>
              <a:off x="2249578" y="4578776"/>
              <a:ext cx="20236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900">
                  <a:solidFill>
                    <a:schemeClr val="bg1"/>
                  </a:solidFill>
                  <a:latin typeface="Montserrat Medium" pitchFamily="2" charset="0"/>
                </a:rPr>
                <a:t>The need of an optimal learning process solution </a:t>
              </a:r>
            </a:p>
          </p:txBody>
        </p:sp>
      </p:grp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4068B82-1850-C8C5-4031-BF12FE89CF80}"/>
              </a:ext>
            </a:extLst>
          </p:cNvPr>
          <p:cNvCxnSpPr>
            <a:cxnSpLocks/>
          </p:cNvCxnSpPr>
          <p:nvPr/>
        </p:nvCxnSpPr>
        <p:spPr>
          <a:xfrm>
            <a:off x="4341600" y="176679"/>
            <a:ext cx="0" cy="4771429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79284C2-E1B9-16F6-17E0-74789E238186}"/>
              </a:ext>
            </a:extLst>
          </p:cNvPr>
          <p:cNvGrpSpPr/>
          <p:nvPr/>
        </p:nvGrpSpPr>
        <p:grpSpPr>
          <a:xfrm>
            <a:off x="4448144" y="193981"/>
            <a:ext cx="4292656" cy="2662778"/>
            <a:chOff x="4448144" y="193981"/>
            <a:chExt cx="4292656" cy="2662778"/>
          </a:xfrm>
        </p:grpSpPr>
        <p:graphicFrame>
          <p:nvGraphicFramePr>
            <p:cNvPr id="72" name="Chart 71">
              <a:extLst>
                <a:ext uri="{FF2B5EF4-FFF2-40B4-BE49-F238E27FC236}">
                  <a16:creationId xmlns:a16="http://schemas.microsoft.com/office/drawing/2014/main" id="{034127EC-1698-BFF6-04C5-35085A78166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731757519"/>
                </p:ext>
              </p:extLst>
            </p:nvPr>
          </p:nvGraphicFramePr>
          <p:xfrm>
            <a:off x="4516038" y="537845"/>
            <a:ext cx="4224762" cy="231891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F5718B24-3C1F-22E8-7455-02C1B09CE357}"/>
                </a:ext>
              </a:extLst>
            </p:cNvPr>
            <p:cNvSpPr txBox="1"/>
            <p:nvPr/>
          </p:nvSpPr>
          <p:spPr>
            <a:xfrm>
              <a:off x="4448144" y="193981"/>
              <a:ext cx="3477722" cy="3104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 algn="ctr">
                <a:lnSpc>
                  <a:spcPct val="130000"/>
                </a:lnSpc>
                <a:defRPr sz="1100">
                  <a:solidFill>
                    <a:schemeClr val="bg1"/>
                  </a:solidFill>
                  <a:latin typeface="Montserrat Medium" pitchFamily="2" charset="0"/>
                </a:defRPr>
              </a:lvl1pPr>
            </a:lstStyle>
            <a:p>
              <a:pPr algn="l"/>
              <a:r>
                <a:rPr lang="en-US"/>
                <a:t>Self-assessment of process effectiveness</a:t>
              </a:r>
            </a:p>
          </p:txBody>
        </p:sp>
      </p:grp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2BD05739-0B51-E1AC-7909-C221184888E0}"/>
              </a:ext>
            </a:extLst>
          </p:cNvPr>
          <p:cNvCxnSpPr>
            <a:cxnSpLocks/>
          </p:cNvCxnSpPr>
          <p:nvPr/>
        </p:nvCxnSpPr>
        <p:spPr>
          <a:xfrm flipH="1">
            <a:off x="4572000" y="2933457"/>
            <a:ext cx="4168800" cy="0"/>
          </a:xfrm>
          <a:prstGeom prst="line">
            <a:avLst/>
          </a:prstGeom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0907B5-C64C-383E-5889-FCAEB0628757}"/>
              </a:ext>
            </a:extLst>
          </p:cNvPr>
          <p:cNvGrpSpPr/>
          <p:nvPr/>
        </p:nvGrpSpPr>
        <p:grpSpPr>
          <a:xfrm>
            <a:off x="221100" y="206553"/>
            <a:ext cx="3989069" cy="2603818"/>
            <a:chOff x="221100" y="206553"/>
            <a:chExt cx="3989069" cy="2603818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AE4406AD-730A-1549-FEB7-254A4B1B912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4524518"/>
                </p:ext>
              </p:extLst>
            </p:nvPr>
          </p:nvGraphicFramePr>
          <p:xfrm>
            <a:off x="221100" y="806910"/>
            <a:ext cx="3989069" cy="200346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2E3D84F-A035-DBDD-8CE3-99A04B75DCF8}"/>
                </a:ext>
              </a:extLst>
            </p:cNvPr>
            <p:cNvSpPr txBox="1"/>
            <p:nvPr/>
          </p:nvSpPr>
          <p:spPr>
            <a:xfrm>
              <a:off x="221100" y="206553"/>
              <a:ext cx="3788520" cy="2921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>
                  <a:solidFill>
                    <a:schemeClr val="bg1"/>
                  </a:solidFill>
                  <a:latin typeface="Montserrat Medium" pitchFamily="2" charset="0"/>
                </a:defRPr>
              </a:lvl1pPr>
            </a:lstStyle>
            <a:p>
              <a:r>
                <a:rPr lang="en-US" sz="1100"/>
                <a:t>Note-taking habits &amp; overwhelming problems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25DAB38-3D84-67AA-21AE-BB8D4093C94B}"/>
                </a:ext>
              </a:extLst>
            </p:cNvPr>
            <p:cNvGrpSpPr/>
            <p:nvPr/>
          </p:nvGrpSpPr>
          <p:grpSpPr>
            <a:xfrm>
              <a:off x="330888" y="485628"/>
              <a:ext cx="1949761" cy="362858"/>
              <a:chOff x="330888" y="485628"/>
              <a:chExt cx="1949761" cy="362858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F5805BD-53D1-DE0C-22C1-3BC3553F1752}"/>
                  </a:ext>
                </a:extLst>
              </p:cNvPr>
              <p:cNvGrpSpPr/>
              <p:nvPr/>
            </p:nvGrpSpPr>
            <p:grpSpPr>
              <a:xfrm>
                <a:off x="330888" y="485628"/>
                <a:ext cx="1743443" cy="219547"/>
                <a:chOff x="372497" y="631340"/>
                <a:chExt cx="1743443" cy="219547"/>
              </a:xfrm>
            </p:grpSpPr>
            <p:sp>
              <p:nvSpPr>
                <p:cNvPr id="6" name="Oval 5">
                  <a:extLst>
                    <a:ext uri="{FF2B5EF4-FFF2-40B4-BE49-F238E27FC236}">
                      <a16:creationId xmlns:a16="http://schemas.microsoft.com/office/drawing/2014/main" id="{90BDA3C8-1801-5E7E-422F-82154B86CC1A}"/>
                    </a:ext>
                  </a:extLst>
                </p:cNvPr>
                <p:cNvSpPr/>
                <p:nvPr/>
              </p:nvSpPr>
              <p:spPr>
                <a:xfrm>
                  <a:off x="372497" y="704537"/>
                  <a:ext cx="73152" cy="73152"/>
                </a:xfrm>
                <a:prstGeom prst="ellipse">
                  <a:avLst/>
                </a:prstGeom>
                <a:solidFill>
                  <a:srgbClr val="A8DB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BCDE83F0-A3B4-815B-B616-A52462105E75}"/>
                    </a:ext>
                  </a:extLst>
                </p:cNvPr>
                <p:cNvSpPr txBox="1"/>
                <p:nvPr/>
              </p:nvSpPr>
              <p:spPr>
                <a:xfrm>
                  <a:off x="441859" y="631340"/>
                  <a:ext cx="1674081" cy="2195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>
                    <a:lnSpc>
                      <a:spcPct val="130000"/>
                    </a:lnSpc>
                    <a:defRPr sz="1800">
                      <a:solidFill>
                        <a:schemeClr val="bg1"/>
                      </a:solidFill>
                      <a:latin typeface="Montserrat SemiBold" pitchFamily="2" charset="0"/>
                    </a:defRPr>
                  </a:lvl1pPr>
                </a:lstStyle>
                <a:p>
                  <a:r>
                    <a:rPr lang="en-US" sz="700">
                      <a:solidFill>
                        <a:schemeClr val="bg1">
                          <a:lumMod val="85000"/>
                        </a:schemeClr>
                      </a:solidFill>
                      <a:latin typeface="Montserrat" pitchFamily="2" charset="0"/>
                    </a:rPr>
                    <a:t>Note-taking demand</a:t>
                  </a:r>
                </a:p>
              </p:txBody>
            </p:sp>
          </p:grpSp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F661FB04-6F95-B9FD-115E-332150B115AA}"/>
                  </a:ext>
                </a:extLst>
              </p:cNvPr>
              <p:cNvGrpSpPr/>
              <p:nvPr/>
            </p:nvGrpSpPr>
            <p:grpSpPr>
              <a:xfrm>
                <a:off x="330888" y="628939"/>
                <a:ext cx="1949761" cy="219547"/>
                <a:chOff x="2109010" y="631340"/>
                <a:chExt cx="1949761" cy="219547"/>
              </a:xfrm>
            </p:grpSpPr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8148AD52-C16A-B60B-5FDA-97098486A9D5}"/>
                    </a:ext>
                  </a:extLst>
                </p:cNvPr>
                <p:cNvSpPr/>
                <p:nvPr/>
              </p:nvSpPr>
              <p:spPr>
                <a:xfrm>
                  <a:off x="2109010" y="704537"/>
                  <a:ext cx="73152" cy="73152"/>
                </a:xfrm>
                <a:prstGeom prst="ellipse">
                  <a:avLst/>
                </a:prstGeom>
                <a:solidFill>
                  <a:srgbClr val="67A08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36847108-D13E-F597-DEA5-47EE9CA39783}"/>
                    </a:ext>
                  </a:extLst>
                </p:cNvPr>
                <p:cNvSpPr txBox="1"/>
                <p:nvPr/>
              </p:nvSpPr>
              <p:spPr>
                <a:xfrm>
                  <a:off x="2178372" y="631340"/>
                  <a:ext cx="1880399" cy="21954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>
                    <a:lnSpc>
                      <a:spcPct val="130000"/>
                    </a:lnSpc>
                    <a:defRPr sz="1800">
                      <a:solidFill>
                        <a:schemeClr val="bg1"/>
                      </a:solidFill>
                      <a:latin typeface="Montserrat SemiBold" pitchFamily="2" charset="0"/>
                    </a:defRPr>
                  </a:lvl1pPr>
                </a:lstStyle>
                <a:p>
                  <a:r>
                    <a:rPr lang="en-US" sz="700">
                      <a:solidFill>
                        <a:schemeClr val="bg1">
                          <a:lumMod val="85000"/>
                        </a:schemeClr>
                      </a:solidFill>
                      <a:latin typeface="Montserrat" pitchFamily="2" charset="0"/>
                    </a:rPr>
                    <a:t>Feeling overwhelmed</a:t>
                  </a:r>
                </a:p>
              </p:txBody>
            </p:sp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6A262D7-2C56-9444-9627-15B676247F45}"/>
              </a:ext>
            </a:extLst>
          </p:cNvPr>
          <p:cNvGrpSpPr/>
          <p:nvPr/>
        </p:nvGrpSpPr>
        <p:grpSpPr>
          <a:xfrm>
            <a:off x="133460" y="3013235"/>
            <a:ext cx="2305070" cy="1812306"/>
            <a:chOff x="133460" y="3170556"/>
            <a:chExt cx="2118794" cy="1651759"/>
          </a:xfrm>
        </p:grpSpPr>
        <p:graphicFrame>
          <p:nvGraphicFramePr>
            <p:cNvPr id="11" name="Chart 10">
              <a:extLst>
                <a:ext uri="{FF2B5EF4-FFF2-40B4-BE49-F238E27FC236}">
                  <a16:creationId xmlns:a16="http://schemas.microsoft.com/office/drawing/2014/main" id="{BE9BC75F-B4D0-9203-C393-37D751FE856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775324310"/>
                </p:ext>
              </p:extLst>
            </p:nvPr>
          </p:nvGraphicFramePr>
          <p:xfrm>
            <a:off x="267679" y="3287175"/>
            <a:ext cx="1925670" cy="134144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F1D20D4-850A-C540-1E19-7C70A8814452}"/>
                </a:ext>
              </a:extLst>
            </p:cNvPr>
            <p:cNvGrpSpPr/>
            <p:nvPr/>
          </p:nvGrpSpPr>
          <p:grpSpPr>
            <a:xfrm>
              <a:off x="133460" y="3928261"/>
              <a:ext cx="786040" cy="427318"/>
              <a:chOff x="5073722" y="2472882"/>
              <a:chExt cx="786040" cy="427318"/>
            </a:xfrm>
          </p:grpSpPr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F28269-B2E2-AF9E-8280-380D50E224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164552" y="2669368"/>
                <a:ext cx="638200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  <a:headEnd type="oval"/>
                <a:tailEnd type="non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3C62B0-D5C9-98C7-67DC-9C6543298423}"/>
                  </a:ext>
                </a:extLst>
              </p:cNvPr>
              <p:cNvSpPr txBox="1"/>
              <p:nvPr/>
            </p:nvSpPr>
            <p:spPr>
              <a:xfrm>
                <a:off x="5086958" y="2472882"/>
                <a:ext cx="772804" cy="216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30000"/>
                  </a:lnSpc>
                  <a:defRPr>
                    <a:solidFill>
                      <a:schemeClr val="bg1"/>
                    </a:solidFill>
                    <a:latin typeface="Montserrat Medium" pitchFamily="2" charset="0"/>
                  </a:defRPr>
                </a:lvl1pPr>
              </a:lstStyle>
              <a:p>
                <a:r>
                  <a:rPr lang="en-US" sz="800">
                    <a:solidFill>
                      <a:schemeClr val="bg2">
                        <a:lumMod val="10000"/>
                        <a:lumOff val="90000"/>
                      </a:schemeClr>
                    </a:solidFill>
                    <a:latin typeface="Montserrat" pitchFamily="2" charset="0"/>
                  </a:rPr>
                  <a:t>Hybrid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E0880E8-D7E3-BA44-0BC4-23DF85847E32}"/>
                  </a:ext>
                </a:extLst>
              </p:cNvPr>
              <p:cNvSpPr txBox="1"/>
              <p:nvPr/>
            </p:nvSpPr>
            <p:spPr>
              <a:xfrm>
                <a:off x="5073722" y="2669368"/>
                <a:ext cx="772804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30000"/>
                  </a:lnSpc>
                  <a:defRPr>
                    <a:solidFill>
                      <a:schemeClr val="bg1"/>
                    </a:solidFill>
                    <a:latin typeface="Montserrat Medium" pitchFamily="2" charset="0"/>
                  </a:defRPr>
                </a:lvl1pPr>
              </a:lstStyle>
              <a:p>
                <a:pPr lvl="1"/>
                <a:r>
                  <a:rPr lang="en-US" sz="900" b="1">
                    <a:solidFill>
                      <a:srgbClr val="D0F09F"/>
                    </a:solidFill>
                    <a:latin typeface="Montserrat" pitchFamily="2" charset="0"/>
                  </a:rPr>
                  <a:t>72.4%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BB2A343-F76D-4184-833C-A2F194B13FE8}"/>
                </a:ext>
              </a:extLst>
            </p:cNvPr>
            <p:cNvGrpSpPr/>
            <p:nvPr/>
          </p:nvGrpSpPr>
          <p:grpSpPr>
            <a:xfrm>
              <a:off x="1466872" y="3705589"/>
              <a:ext cx="785382" cy="433328"/>
              <a:chOff x="7928135" y="2035227"/>
              <a:chExt cx="785382" cy="433328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9F69BF1-7203-056E-1A60-8BD013F968B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47331" y="2237723"/>
                <a:ext cx="681230" cy="0"/>
              </a:xfrm>
              <a:prstGeom prst="line">
                <a:avLst/>
              </a:prstGeom>
              <a:ln>
                <a:solidFill>
                  <a:schemeClr val="bg1">
                    <a:lumMod val="95000"/>
                  </a:schemeClr>
                </a:solidFill>
                <a:headEnd type="none"/>
                <a:tailEnd type="oval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72E455D-5023-BABC-A7F3-202948C24735}"/>
                  </a:ext>
                </a:extLst>
              </p:cNvPr>
              <p:cNvSpPr txBox="1"/>
              <p:nvPr/>
            </p:nvSpPr>
            <p:spPr>
              <a:xfrm>
                <a:off x="7940713" y="2035227"/>
                <a:ext cx="772804" cy="216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30000"/>
                  </a:lnSpc>
                  <a:defRPr>
                    <a:solidFill>
                      <a:schemeClr val="bg1"/>
                    </a:solidFill>
                    <a:latin typeface="Montserrat Medium" pitchFamily="2" charset="0"/>
                  </a:defRPr>
                </a:lvl1pPr>
              </a:lstStyle>
              <a:p>
                <a:pPr algn="r"/>
                <a:r>
                  <a:rPr lang="en-US" sz="800">
                    <a:solidFill>
                      <a:schemeClr val="bg2">
                        <a:lumMod val="10000"/>
                        <a:lumOff val="90000"/>
                      </a:schemeClr>
                    </a:solidFill>
                    <a:latin typeface="Montserrat" pitchFamily="2" charset="0"/>
                  </a:rPr>
                  <a:t>Digital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1A47CD3-71D8-2FAE-FBCE-0F946C6006BD}"/>
                  </a:ext>
                </a:extLst>
              </p:cNvPr>
              <p:cNvSpPr txBox="1"/>
              <p:nvPr/>
            </p:nvSpPr>
            <p:spPr>
              <a:xfrm>
                <a:off x="7928135" y="2237723"/>
                <a:ext cx="772804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30000"/>
                  </a:lnSpc>
                  <a:defRPr>
                    <a:solidFill>
                      <a:schemeClr val="bg1"/>
                    </a:solidFill>
                    <a:latin typeface="Montserrat Medium" pitchFamily="2" charset="0"/>
                  </a:defRPr>
                </a:lvl1pPr>
              </a:lstStyle>
              <a:p>
                <a:pPr lvl="1" algn="r"/>
                <a:r>
                  <a:rPr lang="en-US" sz="900" b="1">
                    <a:solidFill>
                      <a:srgbClr val="77BE9C"/>
                    </a:solidFill>
                    <a:latin typeface="Montserrat" pitchFamily="2" charset="0"/>
                  </a:rPr>
                  <a:t>22.4%</a:t>
                </a:r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736B7D9-32FF-6278-F9B3-7D5148EBB5E0}"/>
                </a:ext>
              </a:extLst>
            </p:cNvPr>
            <p:cNvGrpSpPr/>
            <p:nvPr/>
          </p:nvGrpSpPr>
          <p:grpSpPr>
            <a:xfrm>
              <a:off x="1274237" y="3170556"/>
              <a:ext cx="921433" cy="453014"/>
              <a:chOff x="7336426" y="1266768"/>
              <a:chExt cx="1007243" cy="453014"/>
            </a:xfrm>
          </p:grpSpPr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EAA4243-4D27-CF83-43D0-BF666D5FA3B7}"/>
                  </a:ext>
                </a:extLst>
              </p:cNvPr>
              <p:cNvSpPr txBox="1"/>
              <p:nvPr/>
            </p:nvSpPr>
            <p:spPr>
              <a:xfrm>
                <a:off x="7358120" y="1266768"/>
                <a:ext cx="985549" cy="216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30000"/>
                  </a:lnSpc>
                  <a:defRPr>
                    <a:solidFill>
                      <a:schemeClr val="bg1"/>
                    </a:solidFill>
                    <a:latin typeface="Montserrat Medium" pitchFamily="2" charset="0"/>
                  </a:defRPr>
                </a:lvl1pPr>
              </a:lstStyle>
              <a:p>
                <a:pPr algn="r"/>
                <a:r>
                  <a:rPr lang="en-US" sz="800">
                    <a:solidFill>
                      <a:schemeClr val="bg2">
                        <a:lumMod val="10000"/>
                        <a:lumOff val="90000"/>
                      </a:schemeClr>
                    </a:solidFill>
                    <a:latin typeface="Montserrat" pitchFamily="2" charset="0"/>
                  </a:rPr>
                  <a:t>Traditional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EE21ED53-8700-ECB5-535E-6F92D0BFC0A5}"/>
                  </a:ext>
                </a:extLst>
              </p:cNvPr>
              <p:cNvSpPr txBox="1"/>
              <p:nvPr/>
            </p:nvSpPr>
            <p:spPr>
              <a:xfrm>
                <a:off x="7529975" y="1488950"/>
                <a:ext cx="772804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defRPr/>
                </a:defPPr>
                <a:lvl1pPr>
                  <a:lnSpc>
                    <a:spcPct val="130000"/>
                  </a:lnSpc>
                  <a:defRPr>
                    <a:solidFill>
                      <a:schemeClr val="bg1"/>
                    </a:solidFill>
                    <a:latin typeface="Montserrat Medium" pitchFamily="2" charset="0"/>
                  </a:defRPr>
                </a:lvl1pPr>
              </a:lstStyle>
              <a:p>
                <a:pPr lvl="1" algn="r"/>
                <a:r>
                  <a:rPr lang="en-US" sz="900" b="1">
                    <a:solidFill>
                      <a:srgbClr val="93CFDD"/>
                    </a:solidFill>
                    <a:latin typeface="Montserrat" pitchFamily="2" charset="0"/>
                  </a:rPr>
                  <a:t>5.2%</a:t>
                </a:r>
              </a:p>
            </p:txBody>
          </p:sp>
          <p:cxnSp>
            <p:nvCxnSpPr>
              <p:cNvPr id="24" name="Connector: Elbow 23">
                <a:extLst>
                  <a:ext uri="{FF2B5EF4-FFF2-40B4-BE49-F238E27FC236}">
                    <a16:creationId xmlns:a16="http://schemas.microsoft.com/office/drawing/2014/main" id="{CCD8D111-87A0-D162-62F5-407D85181A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36426" y="1473658"/>
                <a:ext cx="910459" cy="246124"/>
              </a:xfrm>
              <a:prstGeom prst="bentConnector3">
                <a:avLst>
                  <a:gd name="adj1" fmla="val 307"/>
                </a:avLst>
              </a:prstGeom>
              <a:ln>
                <a:solidFill>
                  <a:schemeClr val="bg1">
                    <a:lumMod val="9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5E94087-D1BB-9FF4-6680-89946CC9705C}"/>
                </a:ext>
              </a:extLst>
            </p:cNvPr>
            <p:cNvSpPr txBox="1"/>
            <p:nvPr/>
          </p:nvSpPr>
          <p:spPr>
            <a:xfrm>
              <a:off x="313709" y="4589081"/>
              <a:ext cx="1833608" cy="2332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defPPr>
              <a:lvl1pPr>
                <a:lnSpc>
                  <a:spcPct val="130000"/>
                </a:lnSpc>
                <a:defRPr>
                  <a:solidFill>
                    <a:schemeClr val="bg1"/>
                  </a:solidFill>
                  <a:latin typeface="Montserrat Medium" pitchFamily="2" charset="0"/>
                </a:defRPr>
              </a:lvl1pPr>
            </a:lstStyle>
            <a:p>
              <a:pPr algn="ctr"/>
              <a:r>
                <a:rPr lang="en-US" sz="900"/>
                <a:t>Note-taking methods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1780022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25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5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eeting Template">
  <a:themeElements>
    <a:clrScheme name="Simple Light">
      <a:dk1>
        <a:srgbClr val="000000"/>
      </a:dk1>
      <a:lt1>
        <a:srgbClr val="FFFFFF"/>
      </a:lt1>
      <a:dk2>
        <a:srgbClr val="22262D"/>
      </a:dk2>
      <a:lt2>
        <a:srgbClr val="3B424C"/>
      </a:lt2>
      <a:accent1>
        <a:srgbClr val="589EA5"/>
      </a:accent1>
      <a:accent2>
        <a:srgbClr val="77BE9C"/>
      </a:accent2>
      <a:accent3>
        <a:srgbClr val="A8DBA7"/>
      </a:accent3>
      <a:accent4>
        <a:srgbClr val="D0F09F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4425</TotalTime>
  <Words>2477</Words>
  <Application>Microsoft Office PowerPoint</Application>
  <PresentationFormat>On-screen Show (16:9)</PresentationFormat>
  <Paragraphs>713</Paragraphs>
  <Slides>31</Slides>
  <Notes>29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Squada One</vt:lpstr>
      <vt:lpstr>Unica One</vt:lpstr>
      <vt:lpstr>Arial</vt:lpstr>
      <vt:lpstr>Lato Light</vt:lpstr>
      <vt:lpstr>Montserrat</vt:lpstr>
      <vt:lpstr>Montserrat Light</vt:lpstr>
      <vt:lpstr>Montserrat Medium</vt:lpstr>
      <vt:lpstr>Montserrat SemiBold</vt:lpstr>
      <vt:lpstr>Meeting Template</vt:lpstr>
      <vt:lpstr>TETU APP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city meeting</dc:title>
  <dc:creator>Admin</dc:creator>
  <cp:lastModifiedBy>Nguyen Dang Loc (FWA.CTA)</cp:lastModifiedBy>
  <cp:revision>1033</cp:revision>
  <dcterms:modified xsi:type="dcterms:W3CDTF">2023-04-06T07:27:43Z</dcterms:modified>
</cp:coreProperties>
</file>